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Lst>
  <p:notesMasterIdLst>
    <p:notesMasterId r:id="rId22"/>
  </p:notesMasterIdLst>
  <p:handoutMasterIdLst>
    <p:handoutMasterId r:id="rId23"/>
  </p:handoutMasterIdLst>
  <p:sldIdLst>
    <p:sldId id="257" r:id="rId2"/>
    <p:sldId id="310" r:id="rId3"/>
    <p:sldId id="319" r:id="rId4"/>
    <p:sldId id="308" r:id="rId5"/>
    <p:sldId id="311" r:id="rId6"/>
    <p:sldId id="278" r:id="rId7"/>
    <p:sldId id="262" r:id="rId8"/>
    <p:sldId id="288" r:id="rId9"/>
    <p:sldId id="256" r:id="rId10"/>
    <p:sldId id="283" r:id="rId11"/>
    <p:sldId id="279" r:id="rId12"/>
    <p:sldId id="285" r:id="rId13"/>
    <p:sldId id="284" r:id="rId14"/>
    <p:sldId id="320" r:id="rId15"/>
    <p:sldId id="321" r:id="rId16"/>
    <p:sldId id="322" r:id="rId17"/>
    <p:sldId id="323" r:id="rId18"/>
    <p:sldId id="295" r:id="rId19"/>
    <p:sldId id="325" r:id="rId20"/>
    <p:sldId id="324" r:id="rId21"/>
  </p:sldIdLst>
  <p:sldSz cx="9144000" cy="5143500" type="screen16x9"/>
  <p:notesSz cx="6888163" cy="10018713"/>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63A945"/>
    <a:srgbClr val="3B8E3E"/>
    <a:srgbClr val="698E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92"/>
    <p:restoredTop sz="68153" autoAdjust="0"/>
  </p:normalViewPr>
  <p:slideViewPr>
    <p:cSldViewPr snapToGrid="0" snapToObjects="1">
      <p:cViewPr varScale="1">
        <p:scale>
          <a:sx n="149" d="100"/>
          <a:sy n="149" d="100"/>
        </p:scale>
        <p:origin x="3032"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84870" cy="502675"/>
          </a:xfrm>
          <a:prstGeom prst="rect">
            <a:avLst/>
          </a:prstGeom>
        </p:spPr>
        <p:txBody>
          <a:bodyPr vert="horz" lIns="92565" tIns="46282" rIns="92565" bIns="46282" rtlCol="0"/>
          <a:lstStyle>
            <a:lvl1pPr algn="l">
              <a:defRPr sz="1200"/>
            </a:lvl1pPr>
          </a:lstStyle>
          <a:p>
            <a:endParaRPr lang="de-DE"/>
          </a:p>
        </p:txBody>
      </p:sp>
      <p:sp>
        <p:nvSpPr>
          <p:cNvPr id="3" name="Datumsplatzhalter 2"/>
          <p:cNvSpPr>
            <a:spLocks noGrp="1"/>
          </p:cNvSpPr>
          <p:nvPr>
            <p:ph type="dt" sz="quarter" idx="1"/>
          </p:nvPr>
        </p:nvSpPr>
        <p:spPr>
          <a:xfrm>
            <a:off x="3901700" y="0"/>
            <a:ext cx="2984870" cy="502675"/>
          </a:xfrm>
          <a:prstGeom prst="rect">
            <a:avLst/>
          </a:prstGeom>
        </p:spPr>
        <p:txBody>
          <a:bodyPr vert="horz" lIns="92565" tIns="46282" rIns="92565" bIns="46282" rtlCol="0"/>
          <a:lstStyle>
            <a:lvl1pPr algn="r">
              <a:defRPr sz="1200"/>
            </a:lvl1pPr>
          </a:lstStyle>
          <a:p>
            <a:fld id="{9A9C5856-B234-B34D-9617-2C88FE9957D9}" type="datetimeFigureOut">
              <a:rPr lang="de-DE" smtClean="0"/>
              <a:pPr/>
              <a:t>24.05.2022</a:t>
            </a:fld>
            <a:endParaRPr lang="de-DE"/>
          </a:p>
        </p:txBody>
      </p:sp>
      <p:sp>
        <p:nvSpPr>
          <p:cNvPr id="4" name="Fußzeilenplatzhalter 3"/>
          <p:cNvSpPr>
            <a:spLocks noGrp="1"/>
          </p:cNvSpPr>
          <p:nvPr>
            <p:ph type="ftr" sz="quarter" idx="2"/>
          </p:nvPr>
        </p:nvSpPr>
        <p:spPr>
          <a:xfrm>
            <a:off x="1" y="9516039"/>
            <a:ext cx="2984870" cy="502674"/>
          </a:xfrm>
          <a:prstGeom prst="rect">
            <a:avLst/>
          </a:prstGeom>
        </p:spPr>
        <p:txBody>
          <a:bodyPr vert="horz" lIns="92565" tIns="46282" rIns="92565" bIns="46282" rtlCol="0" anchor="b"/>
          <a:lstStyle>
            <a:lvl1pPr algn="l">
              <a:defRPr sz="1200"/>
            </a:lvl1pPr>
          </a:lstStyle>
          <a:p>
            <a:endParaRPr lang="de-DE"/>
          </a:p>
        </p:txBody>
      </p:sp>
      <p:sp>
        <p:nvSpPr>
          <p:cNvPr id="5" name="Foliennummernplatzhalter 4"/>
          <p:cNvSpPr>
            <a:spLocks noGrp="1"/>
          </p:cNvSpPr>
          <p:nvPr>
            <p:ph type="sldNum" sz="quarter" idx="3"/>
          </p:nvPr>
        </p:nvSpPr>
        <p:spPr>
          <a:xfrm>
            <a:off x="3901700" y="9516039"/>
            <a:ext cx="2984870" cy="502674"/>
          </a:xfrm>
          <a:prstGeom prst="rect">
            <a:avLst/>
          </a:prstGeom>
        </p:spPr>
        <p:txBody>
          <a:bodyPr vert="horz" lIns="92565" tIns="46282" rIns="92565" bIns="46282" rtlCol="0" anchor="b"/>
          <a:lstStyle>
            <a:lvl1pPr algn="r">
              <a:defRPr sz="1200"/>
            </a:lvl1pPr>
          </a:lstStyle>
          <a:p>
            <a:fld id="{D9DED29D-52DC-6D4F-A632-56674BB748A3}" type="slidenum">
              <a:rPr lang="de-DE" smtClean="0"/>
              <a:pPr/>
              <a:t>‹Nr.›</a:t>
            </a:fld>
            <a:endParaRPr lang="de-DE"/>
          </a:p>
        </p:txBody>
      </p:sp>
    </p:spTree>
    <p:extLst>
      <p:ext uri="{BB962C8B-B14F-4D97-AF65-F5344CB8AC3E}">
        <p14:creationId xmlns:p14="http://schemas.microsoft.com/office/powerpoint/2010/main" val="1827925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1" y="0"/>
            <a:ext cx="2984870" cy="500936"/>
          </a:xfrm>
          <a:prstGeom prst="rect">
            <a:avLst/>
          </a:prstGeom>
        </p:spPr>
        <p:txBody>
          <a:bodyPr vert="horz" lIns="92565" tIns="46282" rIns="92565" bIns="46282" rtlCol="0"/>
          <a:lstStyle>
            <a:lvl1pPr algn="l" eaLnBrk="1" fontAlgn="auto" hangingPunct="1">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901700" y="0"/>
            <a:ext cx="2984870" cy="500936"/>
          </a:xfrm>
          <a:prstGeom prst="rect">
            <a:avLst/>
          </a:prstGeom>
        </p:spPr>
        <p:txBody>
          <a:bodyPr vert="horz" lIns="92565" tIns="46282" rIns="92565" bIns="46282" rtlCol="0"/>
          <a:lstStyle>
            <a:lvl1pPr algn="r" eaLnBrk="1" fontAlgn="auto" hangingPunct="1">
              <a:spcBef>
                <a:spcPts val="0"/>
              </a:spcBef>
              <a:spcAft>
                <a:spcPts val="0"/>
              </a:spcAft>
              <a:defRPr sz="1200">
                <a:latin typeface="+mn-lt"/>
              </a:defRPr>
            </a:lvl1pPr>
          </a:lstStyle>
          <a:p>
            <a:pPr>
              <a:defRPr/>
            </a:pPr>
            <a:fld id="{FC4A2F0D-2E29-1F40-8908-3B695AC40F36}" type="datetimeFigureOut">
              <a:rPr lang="de-DE"/>
              <a:pPr>
                <a:defRPr/>
              </a:pPr>
              <a:t>24.05.2022</a:t>
            </a:fld>
            <a:endParaRPr lang="de-DE"/>
          </a:p>
        </p:txBody>
      </p:sp>
      <p:sp>
        <p:nvSpPr>
          <p:cNvPr id="4" name="Folienbildplatzhalter 3"/>
          <p:cNvSpPr>
            <a:spLocks noGrp="1" noRot="1" noChangeAspect="1"/>
          </p:cNvSpPr>
          <p:nvPr>
            <p:ph type="sldImg" idx="2"/>
          </p:nvPr>
        </p:nvSpPr>
        <p:spPr>
          <a:xfrm>
            <a:off x="103188" y="750888"/>
            <a:ext cx="6681787" cy="3757612"/>
          </a:xfrm>
          <a:prstGeom prst="rect">
            <a:avLst/>
          </a:prstGeom>
          <a:noFill/>
          <a:ln w="12700">
            <a:solidFill>
              <a:prstClr val="black"/>
            </a:solidFill>
          </a:ln>
        </p:spPr>
        <p:txBody>
          <a:bodyPr vert="horz" lIns="92565" tIns="46282" rIns="92565" bIns="46282" rtlCol="0" anchor="ctr"/>
          <a:lstStyle/>
          <a:p>
            <a:pPr lvl="0"/>
            <a:endParaRPr lang="de-DE" noProof="0"/>
          </a:p>
        </p:txBody>
      </p:sp>
      <p:sp>
        <p:nvSpPr>
          <p:cNvPr id="5" name="Notizenplatzhalter 4"/>
          <p:cNvSpPr>
            <a:spLocks noGrp="1"/>
          </p:cNvSpPr>
          <p:nvPr>
            <p:ph type="body" sz="quarter" idx="3"/>
          </p:nvPr>
        </p:nvSpPr>
        <p:spPr>
          <a:xfrm>
            <a:off x="688817" y="4758889"/>
            <a:ext cx="5510530" cy="4508421"/>
          </a:xfrm>
          <a:prstGeom prst="rect">
            <a:avLst/>
          </a:prstGeom>
        </p:spPr>
        <p:txBody>
          <a:bodyPr vert="horz" lIns="92565" tIns="46282" rIns="92565" bIns="46282"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1" y="9516039"/>
            <a:ext cx="2984870" cy="500936"/>
          </a:xfrm>
          <a:prstGeom prst="rect">
            <a:avLst/>
          </a:prstGeom>
        </p:spPr>
        <p:txBody>
          <a:bodyPr vert="horz" lIns="92565" tIns="46282" rIns="92565" bIns="46282" rtlCol="0" anchor="b"/>
          <a:lstStyle>
            <a:lvl1pPr algn="l" eaLnBrk="1" fontAlgn="auto" hangingPunct="1">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901700" y="9516039"/>
            <a:ext cx="2984870" cy="500936"/>
          </a:xfrm>
          <a:prstGeom prst="rect">
            <a:avLst/>
          </a:prstGeom>
        </p:spPr>
        <p:txBody>
          <a:bodyPr vert="horz" lIns="92565" tIns="46282" rIns="92565" bIns="46282" rtlCol="0" anchor="b"/>
          <a:lstStyle>
            <a:lvl1pPr algn="r" eaLnBrk="1" fontAlgn="auto" hangingPunct="1">
              <a:spcBef>
                <a:spcPts val="0"/>
              </a:spcBef>
              <a:spcAft>
                <a:spcPts val="0"/>
              </a:spcAft>
              <a:defRPr sz="1200">
                <a:latin typeface="+mn-lt"/>
              </a:defRPr>
            </a:lvl1pPr>
          </a:lstStyle>
          <a:p>
            <a:pPr>
              <a:defRPr/>
            </a:pPr>
            <a:fld id="{40123386-1F81-5E4F-9663-E3C7613FA0F3}" type="slidenum">
              <a:rPr lang="de-DE"/>
              <a:pPr>
                <a:defRPr/>
              </a:pPr>
              <a:t>‹Nr.›</a:t>
            </a:fld>
            <a:endParaRPr lang="de-DE"/>
          </a:p>
        </p:txBody>
      </p:sp>
    </p:spTree>
    <p:extLst>
      <p:ext uri="{BB962C8B-B14F-4D97-AF65-F5344CB8AC3E}">
        <p14:creationId xmlns:p14="http://schemas.microsoft.com/office/powerpoint/2010/main" val="146386546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b="1" dirty="0"/>
              <a:t>A L B E R T</a:t>
            </a:r>
          </a:p>
          <a:p>
            <a:pPr defTabSz="462824" eaLnBrk="1" hangingPunct="1">
              <a:spcBef>
                <a:spcPct val="0"/>
              </a:spcBef>
              <a:defRPr/>
            </a:pPr>
            <a:r>
              <a:rPr lang="de-DE" sz="2000" dirty="0"/>
              <a:t>Mein Name ist Albert Platt und auch ich begrüße Sie sehr herzlich, auch im Namen von Frau Thordsen und Herrn Lüth zu der Veranstaltung des WFL hier in Brunstorf. Bedanken möchte ich mich auch gleich bei Frau Bierschwall, dass wir erneut die Gelegenheit erhalten haben, auch in diesem Jahr zu dem Thema „Unternehmensnachfolge“ einen Erfahrungsbeitrag einbringen zu können. </a:t>
            </a:r>
          </a:p>
          <a:p>
            <a:pPr defTabSz="462824" eaLnBrk="1" hangingPunct="1">
              <a:spcBef>
                <a:spcPct val="0"/>
              </a:spcBef>
              <a:defRPr/>
            </a:pPr>
            <a:r>
              <a:rPr lang="de-DE" sz="2000" dirty="0"/>
              <a:t>Wir haben bewusst unseren Vortrag, verglichen mit dem Vortrag aus 2020, variiert. Wir denken, einen guten Kompromiss gefunden zu haben, dass auch jeder etwas zur Anregung, zum Nachdenken oder auch zur Diskussion mit nach Hause bzw. in den Betrieb oder ins Unternehmen nehmen kann.</a:t>
            </a:r>
            <a:endParaRPr lang="de-DE" altLang="de-DE" sz="2000" b="1" dirty="0"/>
          </a:p>
        </p:txBody>
      </p:sp>
      <p:sp>
        <p:nvSpPr>
          <p:cNvPr id="153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501DCF8D-394E-5C4F-95C4-F42684951C19}" type="slidenum">
              <a:rPr lang="de-DE" altLang="de-DE"/>
              <a:pPr fontAlgn="base">
                <a:spcBef>
                  <a:spcPct val="0"/>
                </a:spcBef>
                <a:spcAft>
                  <a:spcPct val="0"/>
                </a:spcAft>
              </a:pPr>
              <a:t>1</a:t>
            </a:fld>
            <a:endParaRPr lang="de-DE" altLang="de-DE" dirty="0"/>
          </a:p>
        </p:txBody>
      </p:sp>
    </p:spTree>
    <p:extLst>
      <p:ext uri="{BB962C8B-B14F-4D97-AF65-F5344CB8AC3E}">
        <p14:creationId xmlns:p14="http://schemas.microsoft.com/office/powerpoint/2010/main" val="161419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A636D2-1B9C-1E43-847E-F78D81EC1FE3}" type="slidenum">
              <a:rPr lang="de-DE" smtClean="0"/>
              <a:t>10</a:t>
            </a:fld>
            <a:endParaRPr lang="de-DE"/>
          </a:p>
        </p:txBody>
      </p:sp>
    </p:spTree>
    <p:extLst>
      <p:ext uri="{BB962C8B-B14F-4D97-AF65-F5344CB8AC3E}">
        <p14:creationId xmlns:p14="http://schemas.microsoft.com/office/powerpoint/2010/main" val="2485782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A636D2-1B9C-1E43-847E-F78D81EC1FE3}" type="slidenum">
              <a:rPr lang="de-DE" smtClean="0"/>
              <a:t>11</a:t>
            </a:fld>
            <a:endParaRPr lang="de-DE"/>
          </a:p>
        </p:txBody>
      </p:sp>
    </p:spTree>
    <p:extLst>
      <p:ext uri="{BB962C8B-B14F-4D97-AF65-F5344CB8AC3E}">
        <p14:creationId xmlns:p14="http://schemas.microsoft.com/office/powerpoint/2010/main" val="535888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5"/>
          </p:nvPr>
        </p:nvSpPr>
        <p:spPr/>
        <p:txBody>
          <a:bodyPr/>
          <a:lstStyle/>
          <a:p>
            <a:fld id="{9DA636D2-1B9C-1E43-847E-F78D81EC1FE3}" type="slidenum">
              <a:rPr lang="de-DE" smtClean="0"/>
              <a:t>12</a:t>
            </a:fld>
            <a:endParaRPr lang="de-DE"/>
          </a:p>
        </p:txBody>
      </p:sp>
    </p:spTree>
    <p:extLst>
      <p:ext uri="{BB962C8B-B14F-4D97-AF65-F5344CB8AC3E}">
        <p14:creationId xmlns:p14="http://schemas.microsoft.com/office/powerpoint/2010/main" val="3525333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9DA636D2-1B9C-1E43-847E-F78D81EC1FE3}" type="slidenum">
              <a:rPr lang="de-DE" smtClean="0"/>
              <a:t>13</a:t>
            </a:fld>
            <a:endParaRPr lang="de-DE"/>
          </a:p>
        </p:txBody>
      </p:sp>
    </p:spTree>
    <p:extLst>
      <p:ext uri="{BB962C8B-B14F-4D97-AF65-F5344CB8AC3E}">
        <p14:creationId xmlns:p14="http://schemas.microsoft.com/office/powerpoint/2010/main" val="271946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de-DE" altLang="de-DE" sz="1200" b="1" dirty="0"/>
              <a:t>W o l f g a n g</a:t>
            </a:r>
          </a:p>
          <a:p>
            <a:pPr eaLnBrk="1" hangingPunct="1">
              <a:spcBef>
                <a:spcPct val="0"/>
              </a:spcBef>
            </a:pPr>
            <a:endParaRPr lang="de-DE" altLang="de-DE" dirty="0"/>
          </a:p>
        </p:txBody>
      </p:sp>
      <p:sp>
        <p:nvSpPr>
          <p:cNvPr id="440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5E1E023F-722C-C042-A2AA-92D0D5079134}" type="slidenum">
              <a:rPr lang="de-DE" altLang="de-DE">
                <a:ea typeface="ＭＳ Ｐゴシック" charset="-128"/>
                <a:cs typeface="ＭＳ Ｐゴシック" charset="-128"/>
              </a:rPr>
              <a:pPr fontAlgn="base">
                <a:spcBef>
                  <a:spcPct val="0"/>
                </a:spcBef>
                <a:spcAft>
                  <a:spcPct val="0"/>
                </a:spcAft>
              </a:pPr>
              <a:t>14</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413668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sz="1200" b="1" dirty="0"/>
              <a:t>W o l f g a n g</a:t>
            </a:r>
          </a:p>
          <a:p>
            <a:pPr eaLnBrk="1" hangingPunct="1">
              <a:spcBef>
                <a:spcPct val="0"/>
              </a:spcBef>
            </a:pPr>
            <a:endParaRPr lang="de-DE" altLang="de-DE" dirty="0"/>
          </a:p>
        </p:txBody>
      </p:sp>
      <p:sp>
        <p:nvSpPr>
          <p:cNvPr id="440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5E1E023F-722C-C042-A2AA-92D0D5079134}" type="slidenum">
              <a:rPr lang="de-DE" altLang="de-DE">
                <a:ea typeface="ＭＳ Ｐゴシック" charset="-128"/>
                <a:cs typeface="ＭＳ Ｐゴシック" charset="-128"/>
              </a:rPr>
              <a:pPr fontAlgn="base">
                <a:spcBef>
                  <a:spcPct val="0"/>
                </a:spcBef>
                <a:spcAft>
                  <a:spcPct val="0"/>
                </a:spcAft>
              </a:pPr>
              <a:t>15</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3709497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sz="1200" b="1" dirty="0"/>
              <a:t>W o l f g a n g</a:t>
            </a:r>
          </a:p>
          <a:p>
            <a:pPr eaLnBrk="1" hangingPunct="1">
              <a:spcBef>
                <a:spcPct val="0"/>
              </a:spcBef>
            </a:pPr>
            <a:endParaRPr lang="de-DE" altLang="de-DE" dirty="0"/>
          </a:p>
        </p:txBody>
      </p:sp>
      <p:sp>
        <p:nvSpPr>
          <p:cNvPr id="440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5E1E023F-722C-C042-A2AA-92D0D5079134}" type="slidenum">
              <a:rPr lang="de-DE" altLang="de-DE">
                <a:ea typeface="ＭＳ Ｐゴシック" charset="-128"/>
                <a:cs typeface="ＭＳ Ｐゴシック" charset="-128"/>
              </a:rPr>
              <a:pPr fontAlgn="base">
                <a:spcBef>
                  <a:spcPct val="0"/>
                </a:spcBef>
                <a:spcAft>
                  <a:spcPct val="0"/>
                </a:spcAft>
              </a:pPr>
              <a:t>16</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1950379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de-DE" altLang="de-DE" sz="1200" b="1" dirty="0"/>
              <a:t>W o l f g a n g</a:t>
            </a:r>
          </a:p>
          <a:p>
            <a:pPr eaLnBrk="1" hangingPunct="1">
              <a:spcBef>
                <a:spcPct val="0"/>
              </a:spcBef>
            </a:pPr>
            <a:endParaRPr lang="de-DE" altLang="de-DE" dirty="0"/>
          </a:p>
        </p:txBody>
      </p:sp>
      <p:sp>
        <p:nvSpPr>
          <p:cNvPr id="440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5E1E023F-722C-C042-A2AA-92D0D5079134}" type="slidenum">
              <a:rPr lang="de-DE" altLang="de-DE">
                <a:ea typeface="ＭＳ Ｐゴシック" charset="-128"/>
                <a:cs typeface="ＭＳ Ｐゴシック" charset="-128"/>
              </a:rPr>
              <a:pPr fontAlgn="base">
                <a:spcBef>
                  <a:spcPct val="0"/>
                </a:spcBef>
                <a:spcAft>
                  <a:spcPct val="0"/>
                </a:spcAft>
              </a:pPr>
              <a:t>17</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1481053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04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b="1" dirty="0"/>
              <a:t>A L B E R T </a:t>
            </a:r>
          </a:p>
          <a:p>
            <a:pPr eaLnBrk="1" hangingPunct="1">
              <a:spcBef>
                <a:spcPct val="0"/>
              </a:spcBef>
            </a:pPr>
            <a:endParaRPr lang="de-DE" altLang="de-DE" b="1" dirty="0"/>
          </a:p>
          <a:p>
            <a:pPr eaLnBrk="1" hangingPunct="1">
              <a:spcBef>
                <a:spcPct val="0"/>
              </a:spcBef>
            </a:pPr>
            <a:r>
              <a:rPr lang="de-DE" altLang="de-DE" sz="2000" b="0" dirty="0"/>
              <a:t>Frau</a:t>
            </a:r>
            <a:r>
              <a:rPr lang="de-DE" altLang="de-DE" sz="2000" b="0" baseline="0" dirty="0"/>
              <a:t> Bierschwall hatte uns bewusst gebeten, unsere Vorträge nicht zu lange bzw. umfangreich zu gestalten, dass wir vor dem Imbiss noch genügend Zeit finden, auf ihre Fragen einzugehen. </a:t>
            </a:r>
          </a:p>
          <a:p>
            <a:pPr eaLnBrk="1" hangingPunct="1">
              <a:spcBef>
                <a:spcPct val="0"/>
              </a:spcBef>
            </a:pPr>
            <a:endParaRPr lang="de-DE" altLang="de-DE" sz="2000" b="0" baseline="0" dirty="0"/>
          </a:p>
          <a:p>
            <a:pPr eaLnBrk="1" hangingPunct="1">
              <a:spcBef>
                <a:spcPct val="0"/>
              </a:spcBef>
            </a:pPr>
            <a:r>
              <a:rPr lang="de-DE" altLang="de-DE" sz="2000" b="0" baseline="0" dirty="0"/>
              <a:t>Danach bleibt mir nur noch der Hinweis auf den Ausklang und Austausch beim Imbiss.</a:t>
            </a:r>
          </a:p>
          <a:p>
            <a:pPr eaLnBrk="1" hangingPunct="1">
              <a:spcBef>
                <a:spcPct val="0"/>
              </a:spcBef>
            </a:pPr>
            <a:endParaRPr lang="de-DE" altLang="de-DE" sz="2000" b="0" baseline="0" dirty="0"/>
          </a:p>
          <a:p>
            <a:pPr eaLnBrk="1" hangingPunct="1">
              <a:spcBef>
                <a:spcPct val="0"/>
              </a:spcBef>
            </a:pPr>
            <a:r>
              <a:rPr lang="de-DE" altLang="de-DE" sz="2000" b="0" baseline="0" dirty="0"/>
              <a:t>Und kommen Sie gut nach Hause.</a:t>
            </a:r>
            <a:endParaRPr lang="de-DE" altLang="de-DE" sz="2000" b="0" dirty="0"/>
          </a:p>
          <a:p>
            <a:pPr eaLnBrk="1" hangingPunct="1">
              <a:spcBef>
                <a:spcPct val="0"/>
              </a:spcBef>
            </a:pPr>
            <a:endParaRPr lang="de-DE" altLang="de-DE" b="1" dirty="0"/>
          </a:p>
          <a:p>
            <a:pPr eaLnBrk="1" hangingPunct="1">
              <a:spcBef>
                <a:spcPct val="0"/>
              </a:spcBef>
            </a:pPr>
            <a:endParaRPr lang="de-DE" altLang="de-DE" b="1" dirty="0"/>
          </a:p>
        </p:txBody>
      </p:sp>
      <p:sp>
        <p:nvSpPr>
          <p:cNvPr id="604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1096A14E-F891-AF42-A099-5AB03B13866F}" type="slidenum">
              <a:rPr lang="de-DE" altLang="de-DE">
                <a:ea typeface="ＭＳ Ｐゴシック" charset="-128"/>
                <a:cs typeface="ＭＳ Ｐゴシック" charset="-128"/>
              </a:rPr>
              <a:pPr fontAlgn="base">
                <a:spcBef>
                  <a:spcPct val="0"/>
                </a:spcBef>
                <a:spcAft>
                  <a:spcPct val="0"/>
                </a:spcAft>
              </a:pPr>
              <a:t>18</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1247203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de-DE" altLang="de-DE" b="1" dirty="0"/>
              <a:t>A L B E R T </a:t>
            </a:r>
          </a:p>
          <a:p>
            <a:pPr eaLnBrk="1" hangingPunct="1">
              <a:spcBef>
                <a:spcPct val="0"/>
              </a:spcBef>
            </a:pPr>
            <a:endParaRPr lang="de-DE" altLang="de-DE" b="1" dirty="0"/>
          </a:p>
          <a:p>
            <a:pPr eaLnBrk="1" hangingPunct="1">
              <a:spcBef>
                <a:spcPct val="0"/>
              </a:spcBef>
            </a:pPr>
            <a:r>
              <a:rPr lang="de-DE" altLang="de-DE" sz="2000" b="0" dirty="0"/>
              <a:t>Frau</a:t>
            </a:r>
            <a:r>
              <a:rPr lang="de-DE" altLang="de-DE" sz="2000" b="0" baseline="0" dirty="0"/>
              <a:t> Bierschwall hatte uns bewusst gebeten, unsere Vorträge nicht zu lange bzw. umfangreich zu gestalten, dass wir vor dem Imbiss noch genügend Zeit finden, auf ihre Fragen einzugehen. </a:t>
            </a:r>
          </a:p>
          <a:p>
            <a:pPr eaLnBrk="1" hangingPunct="1">
              <a:spcBef>
                <a:spcPct val="0"/>
              </a:spcBef>
            </a:pPr>
            <a:endParaRPr lang="de-DE" altLang="de-DE" sz="2000" b="0" baseline="0" dirty="0"/>
          </a:p>
          <a:p>
            <a:pPr eaLnBrk="1" hangingPunct="1">
              <a:spcBef>
                <a:spcPct val="0"/>
              </a:spcBef>
            </a:pPr>
            <a:r>
              <a:rPr lang="de-DE" altLang="de-DE" sz="2000" b="0" baseline="0" dirty="0"/>
              <a:t>Danach bleibt mir nur noch der Hinweis auf den Ausklang und Austausch beim Imbiss.</a:t>
            </a:r>
          </a:p>
          <a:p>
            <a:pPr eaLnBrk="1" hangingPunct="1">
              <a:spcBef>
                <a:spcPct val="0"/>
              </a:spcBef>
            </a:pPr>
            <a:endParaRPr lang="de-DE" altLang="de-DE" sz="2000" b="0" baseline="0" dirty="0"/>
          </a:p>
          <a:p>
            <a:pPr eaLnBrk="1" hangingPunct="1">
              <a:spcBef>
                <a:spcPct val="0"/>
              </a:spcBef>
            </a:pPr>
            <a:r>
              <a:rPr lang="de-DE" altLang="de-DE" sz="2000" b="0" baseline="0" dirty="0"/>
              <a:t>Und kommen Sie gut nach Hause.</a:t>
            </a:r>
            <a:endParaRPr lang="de-DE" altLang="de-DE" sz="2000" b="0" dirty="0"/>
          </a:p>
          <a:p>
            <a:pPr eaLnBrk="1" hangingPunct="1">
              <a:spcBef>
                <a:spcPct val="0"/>
              </a:spcBef>
            </a:pPr>
            <a:endParaRPr lang="de-DE" altLang="de-DE" b="1" dirty="0"/>
          </a:p>
          <a:p>
            <a:pPr eaLnBrk="1" hangingPunct="1">
              <a:spcBef>
                <a:spcPct val="0"/>
              </a:spcBef>
            </a:pPr>
            <a:endParaRPr lang="de-DE" altLang="de-DE" b="1" dirty="0"/>
          </a:p>
        </p:txBody>
      </p:sp>
      <p:sp>
        <p:nvSpPr>
          <p:cNvPr id="604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1096A14E-F891-AF42-A099-5AB03B13866F}" type="slidenum">
              <a:rPr lang="de-DE" altLang="de-DE">
                <a:ea typeface="ＭＳ Ｐゴシック" charset="-128"/>
                <a:cs typeface="ＭＳ Ｐゴシック" charset="-128"/>
              </a:rPr>
              <a:pPr fontAlgn="base">
                <a:spcBef>
                  <a:spcPct val="0"/>
                </a:spcBef>
                <a:spcAft>
                  <a:spcPct val="0"/>
                </a:spcAft>
              </a:pPr>
              <a:t>19</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3148200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b="1" dirty="0"/>
              <a:t>A L B E R T </a:t>
            </a:r>
          </a:p>
          <a:p>
            <a:pPr eaLnBrk="1" hangingPunct="1">
              <a:spcBef>
                <a:spcPct val="0"/>
              </a:spcBef>
            </a:pPr>
            <a:endParaRPr lang="de-DE" altLang="de-DE" b="1" dirty="0"/>
          </a:p>
          <a:p>
            <a:pPr eaLnBrk="1" hangingPunct="1">
              <a:spcBef>
                <a:spcPct val="0"/>
              </a:spcBef>
            </a:pPr>
            <a:r>
              <a:rPr lang="de-DE" altLang="de-DE" dirty="0"/>
              <a:t>Ich</a:t>
            </a:r>
            <a:r>
              <a:rPr lang="de-DE" altLang="de-DE" baseline="0" dirty="0"/>
              <a:t> stelle mich </a:t>
            </a:r>
            <a:r>
              <a:rPr lang="de-DE" altLang="de-DE" dirty="0"/>
              <a:t>kurz</a:t>
            </a:r>
            <a:r>
              <a:rPr lang="de-DE" altLang="de-DE" baseline="0" dirty="0"/>
              <a:t> vor, die beiden dann kurz vor ihren Vorträgen.</a:t>
            </a:r>
            <a:endParaRPr lang="de-DE" altLang="de-DE" dirty="0"/>
          </a:p>
        </p:txBody>
      </p:sp>
      <p:sp>
        <p:nvSpPr>
          <p:cNvPr id="194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B69F2905-1CDA-AC4D-B360-F29EE7FBA7D0}" type="slidenum">
              <a:rPr lang="de-DE" altLang="de-DE">
                <a:ea typeface="ＭＳ Ｐゴシック" charset="-128"/>
                <a:cs typeface="ＭＳ Ｐゴシック" charset="-128"/>
              </a:rPr>
              <a:pPr fontAlgn="base">
                <a:spcBef>
                  <a:spcPct val="0"/>
                </a:spcBef>
                <a:spcAft>
                  <a:spcPct val="0"/>
                </a:spcAft>
              </a:pPr>
              <a:t>2</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185048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041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de-DE" altLang="de-DE" b="1" dirty="0"/>
              <a:t>A L B E R T </a:t>
            </a:r>
          </a:p>
          <a:p>
            <a:pPr eaLnBrk="1" hangingPunct="1">
              <a:spcBef>
                <a:spcPct val="0"/>
              </a:spcBef>
            </a:pPr>
            <a:endParaRPr lang="de-DE" altLang="de-DE" b="1" dirty="0"/>
          </a:p>
          <a:p>
            <a:pPr eaLnBrk="1" hangingPunct="1">
              <a:spcBef>
                <a:spcPct val="0"/>
              </a:spcBef>
            </a:pPr>
            <a:r>
              <a:rPr lang="de-DE" altLang="de-DE" sz="2000" b="0" dirty="0"/>
              <a:t>Frau</a:t>
            </a:r>
            <a:r>
              <a:rPr lang="de-DE" altLang="de-DE" sz="2000" b="0" baseline="0" dirty="0"/>
              <a:t> Bierschwall hatte uns bewusst gebeten, unsere Vorträge nicht zu lange bzw. umfangreich zu gestalten, dass wir vor dem Imbiss noch genügend Zeit finden, auf ihre Fragen einzugehen. </a:t>
            </a:r>
          </a:p>
          <a:p>
            <a:pPr eaLnBrk="1" hangingPunct="1">
              <a:spcBef>
                <a:spcPct val="0"/>
              </a:spcBef>
            </a:pPr>
            <a:endParaRPr lang="de-DE" altLang="de-DE" sz="2000" b="0" baseline="0" dirty="0"/>
          </a:p>
          <a:p>
            <a:pPr eaLnBrk="1" hangingPunct="1">
              <a:spcBef>
                <a:spcPct val="0"/>
              </a:spcBef>
            </a:pPr>
            <a:r>
              <a:rPr lang="de-DE" altLang="de-DE" sz="2000" b="0" baseline="0" dirty="0"/>
              <a:t>Danach bleibt mir nur noch der Hinweis auf den Ausklang und Austausch beim Imbiss.</a:t>
            </a:r>
          </a:p>
          <a:p>
            <a:pPr eaLnBrk="1" hangingPunct="1">
              <a:spcBef>
                <a:spcPct val="0"/>
              </a:spcBef>
            </a:pPr>
            <a:endParaRPr lang="de-DE" altLang="de-DE" sz="2000" b="0" baseline="0" dirty="0"/>
          </a:p>
          <a:p>
            <a:pPr eaLnBrk="1" hangingPunct="1">
              <a:spcBef>
                <a:spcPct val="0"/>
              </a:spcBef>
            </a:pPr>
            <a:r>
              <a:rPr lang="de-DE" altLang="de-DE" sz="2000" b="0" baseline="0" dirty="0"/>
              <a:t>Und kommen Sie gut nach Hause.</a:t>
            </a:r>
            <a:endParaRPr lang="de-DE" altLang="de-DE" sz="2000" b="0" dirty="0"/>
          </a:p>
          <a:p>
            <a:pPr eaLnBrk="1" hangingPunct="1">
              <a:spcBef>
                <a:spcPct val="0"/>
              </a:spcBef>
            </a:pPr>
            <a:endParaRPr lang="de-DE" altLang="de-DE" b="1" dirty="0"/>
          </a:p>
          <a:p>
            <a:pPr eaLnBrk="1" hangingPunct="1">
              <a:spcBef>
                <a:spcPct val="0"/>
              </a:spcBef>
            </a:pPr>
            <a:endParaRPr lang="de-DE" altLang="de-DE" b="1" dirty="0"/>
          </a:p>
        </p:txBody>
      </p:sp>
      <p:sp>
        <p:nvSpPr>
          <p:cNvPr id="6041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1096A14E-F891-AF42-A099-5AB03B13866F}" type="slidenum">
              <a:rPr lang="de-DE" altLang="de-DE">
                <a:ea typeface="ＭＳ Ｐゴシック" charset="-128"/>
                <a:cs typeface="ＭＳ Ｐゴシック" charset="-128"/>
              </a:rPr>
              <a:pPr fontAlgn="base">
                <a:spcBef>
                  <a:spcPct val="0"/>
                </a:spcBef>
                <a:spcAft>
                  <a:spcPct val="0"/>
                </a:spcAft>
              </a:pPr>
              <a:t>20</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758631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altLang="de-DE" b="1" dirty="0"/>
              <a:t>A L B E R T</a:t>
            </a:r>
          </a:p>
          <a:p>
            <a:pPr eaLnBrk="1" hangingPunct="1">
              <a:spcBef>
                <a:spcPct val="0"/>
              </a:spcBef>
            </a:pPr>
            <a:endParaRPr lang="de-DE" altLang="de-DE" b="1" dirty="0"/>
          </a:p>
          <a:p>
            <a:pPr eaLnBrk="1" hangingPunct="1">
              <a:spcBef>
                <a:spcPct val="0"/>
              </a:spcBef>
              <a:buFontTx/>
              <a:buChar char="-"/>
            </a:pPr>
            <a:r>
              <a:rPr lang="de-DE" altLang="de-DE" b="0" dirty="0"/>
              <a:t>Wir haben den</a:t>
            </a:r>
            <a:r>
              <a:rPr lang="de-DE" altLang="de-DE" b="0" baseline="0" dirty="0"/>
              <a:t> diesjährigen Vortrag inhaltlich anderes aufgebaut, nach einer kurzen Einführung werde ich, auch in diesem Jahr wieder, auf die Komplexität des Nachfolgeprozesses eingehen und die Bausteine erwähnen. Herr Riehm wird auf die Thematik „Unternehmenswert“ eingehen und Herr Lüth wird uns abschließend die Stiftung vorstellen.</a:t>
            </a:r>
          </a:p>
          <a:p>
            <a:pPr eaLnBrk="1" hangingPunct="1">
              <a:spcBef>
                <a:spcPct val="0"/>
              </a:spcBef>
              <a:buFontTx/>
              <a:buChar char="-"/>
            </a:pPr>
            <a:endParaRPr lang="de-DE" altLang="de-DE" b="0" baseline="0" dirty="0"/>
          </a:p>
          <a:p>
            <a:pPr eaLnBrk="1" hangingPunct="1">
              <a:spcBef>
                <a:spcPct val="0"/>
              </a:spcBef>
              <a:buFontTx/>
              <a:buNone/>
            </a:pPr>
            <a:r>
              <a:rPr lang="de-DE" altLang="de-DE" b="0" baseline="0" dirty="0"/>
              <a:t>-Sehen Sie uns aber bitte nach, dass wir natürlich nur die Themen anreißen können, Sie sensibilisieren können.</a:t>
            </a:r>
          </a:p>
        </p:txBody>
      </p:sp>
      <p:sp>
        <p:nvSpPr>
          <p:cNvPr id="174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401A1FC5-3672-FE43-AFC1-3B333FF3E222}" type="slidenum">
              <a:rPr lang="de-DE" altLang="de-DE">
                <a:ea typeface="ＭＳ Ｐゴシック" charset="-128"/>
                <a:cs typeface="ＭＳ Ｐゴシック" charset="-128"/>
              </a:rPr>
              <a:pPr fontAlgn="base">
                <a:spcBef>
                  <a:spcPct val="0"/>
                </a:spcBef>
                <a:spcAft>
                  <a:spcPct val="0"/>
                </a:spcAft>
              </a:pPr>
              <a:t>3</a:t>
            </a:fld>
            <a:endParaRPr lang="de-DE" altLang="de-DE" dirty="0">
              <a:ea typeface="ＭＳ Ｐゴシック" charset="-128"/>
              <a:cs typeface="ＭＳ Ｐゴシック" charset="-128"/>
            </a:endParaRPr>
          </a:p>
        </p:txBody>
      </p:sp>
    </p:spTree>
    <p:extLst>
      <p:ext uri="{BB962C8B-B14F-4D97-AF65-F5344CB8AC3E}">
        <p14:creationId xmlns:p14="http://schemas.microsoft.com/office/powerpoint/2010/main" val="587830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sz="1200" b="1" dirty="0"/>
              <a:t>A L B E R T</a:t>
            </a:r>
          </a:p>
          <a:p>
            <a:pPr eaLnBrk="1" hangingPunct="1">
              <a:spcBef>
                <a:spcPct val="0"/>
              </a:spcBef>
            </a:pPr>
            <a:endParaRPr lang="de-DE" altLang="de-DE" sz="2000" b="1" dirty="0"/>
          </a:p>
          <a:p>
            <a:pPr eaLnBrk="1" hangingPunct="1">
              <a:spcBef>
                <a:spcPct val="0"/>
              </a:spcBef>
              <a:buFontTx/>
              <a:buChar char="-"/>
            </a:pPr>
            <a:r>
              <a:rPr lang="de-DE" altLang="de-DE" sz="2000" dirty="0"/>
              <a:t> kurz auf die Punkte eingehen;</a:t>
            </a:r>
          </a:p>
          <a:p>
            <a:pPr eaLnBrk="1" hangingPunct="1">
              <a:spcBef>
                <a:spcPct val="0"/>
              </a:spcBef>
              <a:buFontTx/>
              <a:buChar char="-"/>
            </a:pPr>
            <a:r>
              <a:rPr lang="de-DE" altLang="de-DE" sz="2000" dirty="0"/>
              <a:t> keine Panikmache;</a:t>
            </a:r>
          </a:p>
          <a:p>
            <a:pPr eaLnBrk="1" hangingPunct="1">
              <a:spcBef>
                <a:spcPct val="0"/>
              </a:spcBef>
              <a:buFontTx/>
              <a:buChar char="-"/>
            </a:pPr>
            <a:r>
              <a:rPr lang="de-DE" altLang="de-DE" sz="2000" dirty="0"/>
              <a:t> gleichzeitig Fachkräftemangel, gute Entwicklungs- und Gehaltsmöglichkeiten für diese, dadurch sinkende Bereitschaft für mehr Verantwortung</a:t>
            </a:r>
          </a:p>
          <a:p>
            <a:pPr eaLnBrk="1" hangingPunct="1">
              <a:spcBef>
                <a:spcPct val="0"/>
              </a:spcBef>
              <a:buFontTx/>
              <a:buChar char="-"/>
            </a:pPr>
            <a:endParaRPr lang="de-DE" altLang="de-DE" sz="2000" dirty="0"/>
          </a:p>
          <a:p>
            <a:pPr eaLnBrk="1" hangingPunct="1">
              <a:spcBef>
                <a:spcPct val="0"/>
              </a:spcBef>
              <a:buFontTx/>
              <a:buChar char="-"/>
            </a:pPr>
            <a:r>
              <a:rPr lang="de-DE" altLang="de-DE" sz="2000" dirty="0"/>
              <a:t> </a:t>
            </a:r>
            <a:r>
              <a:rPr lang="de-DE" altLang="de-DE" sz="2000" b="1" dirty="0"/>
              <a:t>aber es gibt auch eine andere Tendenz: gut ausgebildete weibliche Fach- und Führungskräfte suchen Möglichkeiten zur Selbstständigkeit               - so beträgt mittlerweile der Anteil der Frauen an allen Gründungsinteressierten (Übernahme oder Neugründung) 44%</a:t>
            </a:r>
          </a:p>
          <a:p>
            <a:pPr eaLnBrk="1" hangingPunct="1">
              <a:spcBef>
                <a:spcPct val="0"/>
              </a:spcBef>
              <a:buFontTx/>
              <a:buChar char="-"/>
            </a:pPr>
            <a:endParaRPr lang="de-DE" altLang="de-DE" sz="2000" b="1" dirty="0"/>
          </a:p>
        </p:txBody>
      </p:sp>
      <p:sp>
        <p:nvSpPr>
          <p:cNvPr id="194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B69F2905-1CDA-AC4D-B360-F29EE7FBA7D0}" type="slidenum">
              <a:rPr lang="de-DE" altLang="de-DE">
                <a:ea typeface="ＭＳ Ｐゴシック" charset="-128"/>
                <a:cs typeface="ＭＳ Ｐゴシック" charset="-128"/>
              </a:rPr>
              <a:pPr fontAlgn="base">
                <a:spcBef>
                  <a:spcPct val="0"/>
                </a:spcBef>
                <a:spcAft>
                  <a:spcPct val="0"/>
                </a:spcAft>
              </a:pPr>
              <a:t>4</a:t>
            </a:fld>
            <a:endParaRPr lang="de-DE" altLang="de-DE" dirty="0">
              <a:ea typeface="ＭＳ Ｐゴシック" charset="-128"/>
              <a:cs typeface="ＭＳ Ｐゴシック" charset="-128"/>
            </a:endParaRPr>
          </a:p>
        </p:txBody>
      </p:sp>
    </p:spTree>
    <p:extLst>
      <p:ext uri="{BB962C8B-B14F-4D97-AF65-F5344CB8AC3E}">
        <p14:creationId xmlns:p14="http://schemas.microsoft.com/office/powerpoint/2010/main" val="1878659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sz="1200" b="1" dirty="0"/>
              <a:t>A L B E R T</a:t>
            </a:r>
          </a:p>
          <a:p>
            <a:pPr defTabSz="462824" eaLnBrk="1" hangingPunct="1">
              <a:spcBef>
                <a:spcPct val="0"/>
              </a:spcBef>
              <a:defRPr/>
            </a:pPr>
            <a:r>
              <a:rPr lang="de-DE" altLang="de-DE" sz="2000" dirty="0"/>
              <a:t>Gerade bei den 4 Thesen wird auch die Vielfältigkeit einer UNF deutlich. </a:t>
            </a:r>
          </a:p>
          <a:p>
            <a:pPr defTabSz="462824" eaLnBrk="1" hangingPunct="1">
              <a:spcBef>
                <a:spcPct val="0"/>
              </a:spcBef>
              <a:defRPr/>
            </a:pPr>
            <a:endParaRPr lang="de-DE" altLang="de-DE" sz="2000" dirty="0"/>
          </a:p>
          <a:p>
            <a:pPr defTabSz="462824" eaLnBrk="1" hangingPunct="1">
              <a:spcBef>
                <a:spcPct val="0"/>
              </a:spcBef>
              <a:defRPr/>
            </a:pPr>
            <a:r>
              <a:rPr lang="de-DE" altLang="de-DE" sz="2000" dirty="0"/>
              <a:t>Ich greife exemplarisch</a:t>
            </a:r>
            <a:r>
              <a:rPr lang="de-DE" altLang="de-DE" sz="2000" baseline="0" dirty="0"/>
              <a:t> den 2. Punkte auf – die Zukunft des Abgebenden positiv entwickeln -. Was verbirgt sich dahinter. Man muss im Gespräch mit dem Unternehmer versuchen, ihm nach der Übergabe seines Lebenswerkes eine Perspektive aufzuzeigen, ihm Denkanstöße zu liefern. </a:t>
            </a:r>
            <a:endParaRPr lang="de-DE" altLang="de-DE" sz="2000" dirty="0"/>
          </a:p>
          <a:p>
            <a:pPr defTabSz="462824" eaLnBrk="1" hangingPunct="1">
              <a:spcBef>
                <a:spcPct val="0"/>
              </a:spcBef>
              <a:defRPr/>
            </a:pPr>
            <a:endParaRPr lang="de-DE" altLang="de-DE" sz="2000" dirty="0"/>
          </a:p>
          <a:p>
            <a:pPr defTabSz="462824" eaLnBrk="1" hangingPunct="1">
              <a:spcBef>
                <a:spcPct val="0"/>
              </a:spcBef>
              <a:defRPr/>
            </a:pPr>
            <a:r>
              <a:rPr lang="de-DE" altLang="de-DE" sz="1200" b="1" dirty="0"/>
              <a:t>( </a:t>
            </a:r>
            <a:r>
              <a:rPr lang="de-DE" altLang="de-DE" sz="1200" dirty="0"/>
              <a:t>Die Zukunft des Unternehmens richtig gestalten, was verbirgt sich alles darunter. Natürlich die finanzielle Situation, Kredite, Steuern, vor und nach der Übergabe, die rechtliche Situation sprich Eigentümerstruktur, Mehrheiten, Entscheidungen, aber auch noch andere, wesentliche Punkte sind von Bedeutung. Wie ist es um das Unternehmen selbst gestellt, wie sind die Gebäude, der Maschinenpark, die Infrastruktur, wie sind die Produkte und Dienstleistungen, wie steht es um die MA, deren Alter, Qualifikation und Motivation</a:t>
            </a:r>
            <a:r>
              <a:rPr lang="de-DE" altLang="de-DE" sz="1200" b="1" dirty="0"/>
              <a:t>. )</a:t>
            </a:r>
          </a:p>
          <a:p>
            <a:pPr eaLnBrk="1" hangingPunct="1">
              <a:spcBef>
                <a:spcPct val="0"/>
              </a:spcBef>
            </a:pPr>
            <a:endParaRPr lang="de-DE" altLang="de-DE" sz="2000" b="1" dirty="0"/>
          </a:p>
        </p:txBody>
      </p:sp>
      <p:sp>
        <p:nvSpPr>
          <p:cNvPr id="194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B69F2905-1CDA-AC4D-B360-F29EE7FBA7D0}" type="slidenum">
              <a:rPr lang="de-DE" altLang="de-DE">
                <a:ea typeface="ＭＳ Ｐゴシック" charset="-128"/>
                <a:cs typeface="ＭＳ Ｐゴシック" charset="-128"/>
              </a:rPr>
              <a:pPr fontAlgn="base">
                <a:spcBef>
                  <a:spcPct val="0"/>
                </a:spcBef>
                <a:spcAft>
                  <a:spcPct val="0"/>
                </a:spcAft>
              </a:pPr>
              <a:t>5</a:t>
            </a:fld>
            <a:endParaRPr lang="de-DE" altLang="de-DE" dirty="0">
              <a:ea typeface="ＭＳ Ｐゴシック" charset="-128"/>
              <a:cs typeface="ＭＳ Ｐゴシック" charset="-128"/>
            </a:endParaRPr>
          </a:p>
        </p:txBody>
      </p:sp>
    </p:spTree>
    <p:extLst>
      <p:ext uri="{BB962C8B-B14F-4D97-AF65-F5344CB8AC3E}">
        <p14:creationId xmlns:p14="http://schemas.microsoft.com/office/powerpoint/2010/main" val="1878659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b="1" dirty="0"/>
              <a:t>A L B E R T</a:t>
            </a:r>
          </a:p>
          <a:p>
            <a:pPr eaLnBrk="1" hangingPunct="1">
              <a:spcBef>
                <a:spcPct val="0"/>
              </a:spcBef>
            </a:pPr>
            <a:endParaRPr lang="de-DE" altLang="de-DE" b="1" dirty="0"/>
          </a:p>
          <a:p>
            <a:pPr eaLnBrk="1" hangingPunct="1">
              <a:spcBef>
                <a:spcPct val="0"/>
              </a:spcBef>
              <a:buFontTx/>
              <a:buChar char="-"/>
            </a:pPr>
            <a:r>
              <a:rPr lang="de-DE" altLang="de-DE" sz="2000" dirty="0"/>
              <a:t>Hinweis auf </a:t>
            </a:r>
            <a:r>
              <a:rPr lang="de-DE" altLang="de-DE" sz="2000" b="1" dirty="0"/>
              <a:t>interdisziplinäres Beratungsteam</a:t>
            </a:r>
            <a:r>
              <a:rPr lang="de-DE" altLang="de-DE" sz="2000" dirty="0"/>
              <a:t>: </a:t>
            </a:r>
            <a:r>
              <a:rPr lang="de-DE" sz="2000" dirty="0">
                <a:solidFill>
                  <a:schemeClr val="tx1">
                    <a:lumMod val="75000"/>
                    <a:lumOff val="25000"/>
                  </a:schemeClr>
                </a:solidFill>
                <a:ea typeface="Verdana" charset="0"/>
                <a:cs typeface="Verdana" charset="0"/>
              </a:rPr>
              <a:t>Berater, Steuerberater, Rechtsanwälte, ggf. auch Mediator oder Coach </a:t>
            </a:r>
            <a:endParaRPr lang="de-DE" altLang="de-DE" sz="2000" dirty="0"/>
          </a:p>
        </p:txBody>
      </p:sp>
      <p:sp>
        <p:nvSpPr>
          <p:cNvPr id="2150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8F2A3CEC-231A-8745-8B44-BF1BEEC8B1FB}" type="slidenum">
              <a:rPr lang="de-DE" altLang="de-DE">
                <a:ea typeface="ＭＳ Ｐゴシック" charset="-128"/>
                <a:cs typeface="ＭＳ Ｐゴシック" charset="-128"/>
              </a:rPr>
              <a:pPr fontAlgn="base">
                <a:spcBef>
                  <a:spcPct val="0"/>
                </a:spcBef>
                <a:spcAft>
                  <a:spcPct val="0"/>
                </a:spcAft>
              </a:pPr>
              <a:t>6</a:t>
            </a:fld>
            <a:endParaRPr lang="de-DE" altLang="de-DE" dirty="0">
              <a:ea typeface="ＭＳ Ｐゴシック" charset="-128"/>
              <a:cs typeface="ＭＳ Ｐゴシック" charset="-128"/>
            </a:endParaRPr>
          </a:p>
        </p:txBody>
      </p:sp>
    </p:spTree>
    <p:extLst>
      <p:ext uri="{BB962C8B-B14F-4D97-AF65-F5344CB8AC3E}">
        <p14:creationId xmlns:p14="http://schemas.microsoft.com/office/powerpoint/2010/main" val="39037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b="1" dirty="0"/>
              <a:t>A L B E R T</a:t>
            </a:r>
          </a:p>
          <a:p>
            <a:pPr eaLnBrk="1" hangingPunct="1">
              <a:spcBef>
                <a:spcPct val="0"/>
              </a:spcBef>
            </a:pPr>
            <a:endParaRPr lang="de-DE" altLang="de-DE" b="1" dirty="0"/>
          </a:p>
          <a:p>
            <a:pPr eaLnBrk="1" hangingPunct="1">
              <a:spcBef>
                <a:spcPct val="0"/>
              </a:spcBef>
              <a:buFontTx/>
              <a:buChar char="-"/>
            </a:pPr>
            <a:r>
              <a:rPr lang="de-DE" altLang="de-DE" sz="2000" dirty="0"/>
              <a:t> reine Erwähnung / Aufzählung der Bausteine</a:t>
            </a:r>
            <a:r>
              <a:rPr lang="de-DE" altLang="de-DE" sz="2000" baseline="0" dirty="0"/>
              <a:t>, keine Vertiefung</a:t>
            </a:r>
          </a:p>
          <a:p>
            <a:pPr eaLnBrk="1" hangingPunct="1">
              <a:spcBef>
                <a:spcPct val="0"/>
              </a:spcBef>
              <a:buFontTx/>
              <a:buChar char="-"/>
            </a:pPr>
            <a:r>
              <a:rPr lang="de-DE" altLang="de-DE" sz="2000" baseline="0" dirty="0"/>
              <a:t> beginnen mit Ganzheitlichkeit im Nachfolgeprozess.</a:t>
            </a:r>
          </a:p>
          <a:p>
            <a:pPr eaLnBrk="1" hangingPunct="1">
              <a:spcBef>
                <a:spcPct val="0"/>
              </a:spcBef>
            </a:pPr>
            <a:endParaRPr lang="de-DE" altLang="de-DE" dirty="0"/>
          </a:p>
        </p:txBody>
      </p:sp>
      <p:sp>
        <p:nvSpPr>
          <p:cNvPr id="256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A54D3375-0405-1941-9D32-DD16D4BA232E}" type="slidenum">
              <a:rPr lang="de-DE" altLang="de-DE">
                <a:ea typeface="ＭＳ Ｐゴシック" charset="-128"/>
                <a:cs typeface="ＭＳ Ｐゴシック" charset="-128"/>
              </a:rPr>
              <a:pPr fontAlgn="base">
                <a:spcBef>
                  <a:spcPct val="0"/>
                </a:spcBef>
                <a:spcAft>
                  <a:spcPct val="0"/>
                </a:spcAft>
              </a:pPr>
              <a:t>7</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191390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de-DE" b="1" dirty="0"/>
              <a:t>A L B E R T </a:t>
            </a:r>
          </a:p>
          <a:p>
            <a:pPr eaLnBrk="1" hangingPunct="1">
              <a:spcBef>
                <a:spcPct val="0"/>
              </a:spcBef>
            </a:pPr>
            <a:endParaRPr lang="de-DE" altLang="de-DE" dirty="0"/>
          </a:p>
          <a:p>
            <a:pPr fontAlgn="auto">
              <a:lnSpc>
                <a:spcPct val="125000"/>
              </a:lnSpc>
              <a:spcBef>
                <a:spcPts val="0"/>
              </a:spcBef>
              <a:spcAft>
                <a:spcPts val="607"/>
              </a:spcAft>
              <a:buClr>
                <a:schemeClr val="bg1">
                  <a:lumMod val="50000"/>
                </a:schemeClr>
              </a:buClr>
              <a:defRPr/>
            </a:pPr>
            <a:r>
              <a:rPr lang="de-DE" sz="2000" b="1" dirty="0">
                <a:solidFill>
                  <a:schemeClr val="tx1">
                    <a:lumMod val="75000"/>
                    <a:lumOff val="25000"/>
                  </a:schemeClr>
                </a:solidFill>
                <a:latin typeface="Calibri" pitchFamily="34" charset="0"/>
                <a:ea typeface="Verdana" charset="0"/>
                <a:cs typeface="Verdana" charset="0"/>
              </a:rPr>
              <a:t>( </a:t>
            </a:r>
            <a:r>
              <a:rPr lang="de-DE" sz="2000" dirty="0">
                <a:solidFill>
                  <a:schemeClr val="tx1">
                    <a:lumMod val="75000"/>
                    <a:lumOff val="25000"/>
                  </a:schemeClr>
                </a:solidFill>
                <a:latin typeface="Calibri" pitchFamily="34" charset="0"/>
                <a:ea typeface="Verdana" charset="0"/>
                <a:cs typeface="Verdana" charset="0"/>
              </a:rPr>
              <a:t>Chronologische Abfolge </a:t>
            </a:r>
            <a:endParaRPr lang="de-DE" sz="2000" i="1" dirty="0">
              <a:solidFill>
                <a:srgbClr val="FF8000"/>
              </a:solidFill>
              <a:latin typeface="Calibri" pitchFamily="34" charset="0"/>
              <a:ea typeface="Verdana" charset="0"/>
              <a:cs typeface="Verdana" charset="0"/>
            </a:endParaRPr>
          </a:p>
          <a:p>
            <a:pPr lvl="1" fontAlgn="auto">
              <a:lnSpc>
                <a:spcPct val="125000"/>
              </a:lnSpc>
              <a:spcBef>
                <a:spcPts val="0"/>
              </a:spcBef>
              <a:spcAft>
                <a:spcPts val="607"/>
              </a:spcAft>
              <a:buClr>
                <a:schemeClr val="bg1">
                  <a:lumMod val="50000"/>
                </a:schemeClr>
              </a:buClr>
              <a:defRPr/>
            </a:pPr>
            <a:r>
              <a:rPr lang="de-DE" sz="2000" dirty="0">
                <a:solidFill>
                  <a:schemeClr val="tx1">
                    <a:lumMod val="75000"/>
                    <a:lumOff val="25000"/>
                  </a:schemeClr>
                </a:solidFill>
                <a:latin typeface="Calibri" pitchFamily="34" charset="0"/>
                <a:ea typeface="Verdana" charset="0"/>
                <a:cs typeface="Verdana" charset="0"/>
              </a:rPr>
              <a:t>Ist-Aufnahme – Konzept – Recherche – (Geheimhaltungsvereinbarung) - Qualifizierung – ZDF -  Absichtserklärung - Due Diligence - Vertragsentwürfe – Risikoübergang – Umsetzung </a:t>
            </a:r>
            <a:r>
              <a:rPr lang="de-DE" sz="2000" b="1" dirty="0">
                <a:solidFill>
                  <a:schemeClr val="tx1">
                    <a:lumMod val="75000"/>
                    <a:lumOff val="25000"/>
                  </a:schemeClr>
                </a:solidFill>
                <a:latin typeface="Calibri" pitchFamily="34" charset="0"/>
                <a:ea typeface="Verdana" charset="0"/>
                <a:cs typeface="Verdana" charset="0"/>
              </a:rPr>
              <a:t>) </a:t>
            </a:r>
          </a:p>
          <a:p>
            <a:pPr eaLnBrk="1" hangingPunct="1">
              <a:spcBef>
                <a:spcPct val="0"/>
              </a:spcBef>
            </a:pPr>
            <a:endParaRPr lang="de-DE" altLang="de-DE" dirty="0"/>
          </a:p>
          <a:p>
            <a:pPr eaLnBrk="1" hangingPunct="1">
              <a:spcBef>
                <a:spcPct val="0"/>
              </a:spcBef>
            </a:pPr>
            <a:r>
              <a:rPr lang="de-DE" altLang="de-DE" b="1" dirty="0"/>
              <a:t>Überleitung zu Frau Thordsen</a:t>
            </a:r>
          </a:p>
          <a:p>
            <a:pPr eaLnBrk="1" hangingPunct="1">
              <a:spcBef>
                <a:spcPct val="0"/>
              </a:spcBef>
            </a:pPr>
            <a:endParaRPr lang="de-DE" altLang="de-DE" dirty="0"/>
          </a:p>
        </p:txBody>
      </p:sp>
      <p:sp>
        <p:nvSpPr>
          <p:cNvPr id="2765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52088" indent="-289265">
              <a:defRPr>
                <a:solidFill>
                  <a:schemeClr val="tx1"/>
                </a:solidFill>
                <a:latin typeface="Calibri" charset="0"/>
              </a:defRPr>
            </a:lvl2pPr>
            <a:lvl3pPr marL="1157059" indent="-231412">
              <a:defRPr>
                <a:solidFill>
                  <a:schemeClr val="tx1"/>
                </a:solidFill>
                <a:latin typeface="Calibri" charset="0"/>
              </a:defRPr>
            </a:lvl3pPr>
            <a:lvl4pPr marL="1619882" indent="-231412">
              <a:defRPr>
                <a:solidFill>
                  <a:schemeClr val="tx1"/>
                </a:solidFill>
                <a:latin typeface="Calibri" charset="0"/>
              </a:defRPr>
            </a:lvl4pPr>
            <a:lvl5pPr marL="2082706" indent="-231412">
              <a:defRPr>
                <a:solidFill>
                  <a:schemeClr val="tx1"/>
                </a:solidFill>
                <a:latin typeface="Calibri" charset="0"/>
              </a:defRPr>
            </a:lvl5pPr>
            <a:lvl6pPr marL="2545530" indent="-231412" defTabSz="462824" eaLnBrk="0" fontAlgn="base" hangingPunct="0">
              <a:spcBef>
                <a:spcPct val="0"/>
              </a:spcBef>
              <a:spcAft>
                <a:spcPct val="0"/>
              </a:spcAft>
              <a:defRPr>
                <a:solidFill>
                  <a:schemeClr val="tx1"/>
                </a:solidFill>
                <a:latin typeface="Calibri" charset="0"/>
              </a:defRPr>
            </a:lvl6pPr>
            <a:lvl7pPr marL="3008353" indent="-231412" defTabSz="462824" eaLnBrk="0" fontAlgn="base" hangingPunct="0">
              <a:spcBef>
                <a:spcPct val="0"/>
              </a:spcBef>
              <a:spcAft>
                <a:spcPct val="0"/>
              </a:spcAft>
              <a:defRPr>
                <a:solidFill>
                  <a:schemeClr val="tx1"/>
                </a:solidFill>
                <a:latin typeface="Calibri" charset="0"/>
              </a:defRPr>
            </a:lvl7pPr>
            <a:lvl8pPr marL="3471177" indent="-231412" defTabSz="462824" eaLnBrk="0" fontAlgn="base" hangingPunct="0">
              <a:spcBef>
                <a:spcPct val="0"/>
              </a:spcBef>
              <a:spcAft>
                <a:spcPct val="0"/>
              </a:spcAft>
              <a:defRPr>
                <a:solidFill>
                  <a:schemeClr val="tx1"/>
                </a:solidFill>
                <a:latin typeface="Calibri" charset="0"/>
              </a:defRPr>
            </a:lvl8pPr>
            <a:lvl9pPr marL="3934000" indent="-231412" defTabSz="462824"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F6C4F18E-CBAA-504C-A4CA-9499ADECA411}" type="slidenum">
              <a:rPr lang="de-DE" altLang="de-DE">
                <a:ea typeface="ＭＳ Ｐゴシック" charset="-128"/>
                <a:cs typeface="ＭＳ Ｐゴシック" charset="-128"/>
              </a:rPr>
              <a:pPr fontAlgn="base">
                <a:spcBef>
                  <a:spcPct val="0"/>
                </a:spcBef>
                <a:spcAft>
                  <a:spcPct val="0"/>
                </a:spcAft>
              </a:pPr>
              <a:t>8</a:t>
            </a:fld>
            <a:endParaRPr lang="de-DE" altLang="de-DE">
              <a:ea typeface="ＭＳ Ｐゴシック" charset="-128"/>
              <a:cs typeface="ＭＳ Ｐゴシック" charset="-128"/>
            </a:endParaRPr>
          </a:p>
        </p:txBody>
      </p:sp>
    </p:spTree>
    <p:extLst>
      <p:ext uri="{BB962C8B-B14F-4D97-AF65-F5344CB8AC3E}">
        <p14:creationId xmlns:p14="http://schemas.microsoft.com/office/powerpoint/2010/main" val="2026195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9DA636D2-1B9C-1E43-847E-F78D81EC1FE3}" type="slidenum">
              <a:rPr lang="de-DE" smtClean="0"/>
              <a:t>9</a:t>
            </a:fld>
            <a:endParaRPr lang="de-DE"/>
          </a:p>
        </p:txBody>
      </p:sp>
    </p:spTree>
    <p:extLst>
      <p:ext uri="{BB962C8B-B14F-4D97-AF65-F5344CB8AC3E}">
        <p14:creationId xmlns:p14="http://schemas.microsoft.com/office/powerpoint/2010/main" val="2547862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de-DE"/>
              <a:t>Mastertitelformat bearbeiten</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a:p>
        </p:txBody>
      </p:sp>
      <p:sp>
        <p:nvSpPr>
          <p:cNvPr id="4" name="Date Placeholder 3"/>
          <p:cNvSpPr>
            <a:spLocks noGrp="1"/>
          </p:cNvSpPr>
          <p:nvPr>
            <p:ph type="dt" sz="half" idx="10"/>
          </p:nvPr>
        </p:nvSpPr>
        <p:spPr/>
        <p:txBody>
          <a:bodyPr/>
          <a:lstStyle>
            <a:lvl1pPr>
              <a:defRPr/>
            </a:lvl1pPr>
          </a:lstStyle>
          <a:p>
            <a:pPr>
              <a:defRPr/>
            </a:pPr>
            <a:fld id="{D8FF7D2F-D657-5E45-B013-8DA9D1D38370}" type="datetimeFigureOut">
              <a:rPr lang="en-US"/>
              <a:pPr>
                <a:defRPr/>
              </a:pPr>
              <a:t>5/24/2022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F7AE23-CC38-E741-B119-5D21C7BFD010}" type="slidenum">
              <a:rPr lang="en-US"/>
              <a:pPr>
                <a:defRPr/>
              </a:pPr>
              <a:t>‹Nr.›</a:t>
            </a:fld>
            <a:endParaRPr lang="en-US"/>
          </a:p>
        </p:txBody>
      </p:sp>
    </p:spTree>
    <p:extLst>
      <p:ext uri="{BB962C8B-B14F-4D97-AF65-F5344CB8AC3E}">
        <p14:creationId xmlns:p14="http://schemas.microsoft.com/office/powerpoint/2010/main" val="103191706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lvl1pPr>
              <a:defRPr/>
            </a:lvl1pPr>
          </a:lstStyle>
          <a:p>
            <a:pPr>
              <a:defRPr/>
            </a:pPr>
            <a:fld id="{8B2BD6A9-07D6-0F48-9DF2-EE14987CD092}" type="datetimeFigureOut">
              <a:rPr lang="en-US"/>
              <a:pPr>
                <a:defRPr/>
              </a:pPr>
              <a:t>5/24/2022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BDEDA-95D0-2443-B161-BA8B72463A05}" type="slidenum">
              <a:rPr lang="en-US"/>
              <a:pPr>
                <a:defRPr/>
              </a:pPr>
              <a:t>‹Nr.›</a:t>
            </a:fld>
            <a:endParaRPr lang="en-US"/>
          </a:p>
        </p:txBody>
      </p:sp>
    </p:spTree>
    <p:extLst>
      <p:ext uri="{BB962C8B-B14F-4D97-AF65-F5344CB8AC3E}">
        <p14:creationId xmlns:p14="http://schemas.microsoft.com/office/powerpoint/2010/main" val="111785353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de-DE"/>
              <a:t>Mastertitelformat bearbeiten</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lvl1pPr>
              <a:defRPr/>
            </a:lvl1pPr>
          </a:lstStyle>
          <a:p>
            <a:pPr>
              <a:defRPr/>
            </a:pPr>
            <a:fld id="{92DEAE1F-D1E3-4345-8EB7-DB55E79F29C1}" type="datetimeFigureOut">
              <a:rPr lang="en-US"/>
              <a:pPr>
                <a:defRPr/>
              </a:pPr>
              <a:t>5/24/2022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6E313F-DE0D-D447-AEE2-59FFA9C48FFC}" type="slidenum">
              <a:rPr lang="en-US"/>
              <a:pPr>
                <a:defRPr/>
              </a:pPr>
              <a:t>‹Nr.›</a:t>
            </a:fld>
            <a:endParaRPr lang="en-US"/>
          </a:p>
        </p:txBody>
      </p:sp>
    </p:spTree>
    <p:extLst>
      <p:ext uri="{BB962C8B-B14F-4D97-AF65-F5344CB8AC3E}">
        <p14:creationId xmlns:p14="http://schemas.microsoft.com/office/powerpoint/2010/main" val="15774524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lvl1pPr>
              <a:defRPr/>
            </a:lvl1pPr>
          </a:lstStyle>
          <a:p>
            <a:pPr>
              <a:defRPr/>
            </a:pPr>
            <a:fld id="{1610E2B3-BDDC-7D4F-AFA1-FA31EEA85B00}" type="datetimeFigureOut">
              <a:rPr lang="en-US"/>
              <a:pPr>
                <a:defRPr/>
              </a:pPr>
              <a:t>5/24/2022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EEF93C-99AB-B440-B94D-5F5A8E6919EB}" type="slidenum">
              <a:rPr lang="en-US"/>
              <a:pPr>
                <a:defRPr/>
              </a:pPr>
              <a:t>‹Nr.›</a:t>
            </a:fld>
            <a:endParaRPr lang="en-US"/>
          </a:p>
        </p:txBody>
      </p:sp>
    </p:spTree>
    <p:extLst>
      <p:ext uri="{BB962C8B-B14F-4D97-AF65-F5344CB8AC3E}">
        <p14:creationId xmlns:p14="http://schemas.microsoft.com/office/powerpoint/2010/main" val="35221189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de-DE"/>
              <a:t>Mastertitelformat bearbeiten</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lvl1pPr>
              <a:defRPr/>
            </a:lvl1pPr>
          </a:lstStyle>
          <a:p>
            <a:pPr>
              <a:defRPr/>
            </a:pPr>
            <a:fld id="{7CD14DF5-FD87-9646-B86A-0BB575FDBCF2}" type="datetimeFigureOut">
              <a:rPr lang="en-US"/>
              <a:pPr>
                <a:defRPr/>
              </a:pPr>
              <a:t>5/24/2022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578CEA-CB2C-7B40-99DD-69D3125A8CD2}" type="slidenum">
              <a:rPr lang="en-US"/>
              <a:pPr>
                <a:defRPr/>
              </a:pPr>
              <a:t>‹Nr.›</a:t>
            </a:fld>
            <a:endParaRPr lang="en-US"/>
          </a:p>
        </p:txBody>
      </p:sp>
    </p:spTree>
    <p:extLst>
      <p:ext uri="{BB962C8B-B14F-4D97-AF65-F5344CB8AC3E}">
        <p14:creationId xmlns:p14="http://schemas.microsoft.com/office/powerpoint/2010/main" val="116042174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e Placeholder 3"/>
          <p:cNvSpPr>
            <a:spLocks noGrp="1"/>
          </p:cNvSpPr>
          <p:nvPr>
            <p:ph type="dt" sz="half" idx="10"/>
          </p:nvPr>
        </p:nvSpPr>
        <p:spPr/>
        <p:txBody>
          <a:bodyPr/>
          <a:lstStyle>
            <a:lvl1pPr>
              <a:defRPr/>
            </a:lvl1pPr>
          </a:lstStyle>
          <a:p>
            <a:pPr>
              <a:defRPr/>
            </a:pPr>
            <a:fld id="{0B8EF877-F7EB-AB41-8D42-92142600BF56}" type="datetimeFigureOut">
              <a:rPr lang="en-US"/>
              <a:pPr>
                <a:defRPr/>
              </a:pPr>
              <a:t>5/24/2022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5E6428-5A32-DB4A-9486-F7505A489A0C}" type="slidenum">
              <a:rPr lang="en-US"/>
              <a:pPr>
                <a:defRPr/>
              </a:pPr>
              <a:t>‹Nr.›</a:t>
            </a:fld>
            <a:endParaRPr lang="en-US"/>
          </a:p>
        </p:txBody>
      </p:sp>
    </p:spTree>
    <p:extLst>
      <p:ext uri="{BB962C8B-B14F-4D97-AF65-F5344CB8AC3E}">
        <p14:creationId xmlns:p14="http://schemas.microsoft.com/office/powerpoint/2010/main" val="190930342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3"/>
          <p:cNvSpPr>
            <a:spLocks noGrp="1"/>
          </p:cNvSpPr>
          <p:nvPr>
            <p:ph type="dt" sz="half" idx="10"/>
          </p:nvPr>
        </p:nvSpPr>
        <p:spPr/>
        <p:txBody>
          <a:bodyPr/>
          <a:lstStyle>
            <a:lvl1pPr>
              <a:defRPr/>
            </a:lvl1pPr>
          </a:lstStyle>
          <a:p>
            <a:pPr>
              <a:defRPr/>
            </a:pPr>
            <a:fld id="{DFAB3055-444D-E940-9438-07957208AC55}" type="datetimeFigureOut">
              <a:rPr lang="en-US"/>
              <a:pPr>
                <a:defRPr/>
              </a:pPr>
              <a:t>5/24/2022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1034D1-40E0-1849-BB8E-37AC53021E0C}" type="slidenum">
              <a:rPr lang="en-US"/>
              <a:pPr>
                <a:defRPr/>
              </a:pPr>
              <a:t>‹Nr.›</a:t>
            </a:fld>
            <a:endParaRPr lang="en-US"/>
          </a:p>
        </p:txBody>
      </p:sp>
    </p:spTree>
    <p:extLst>
      <p:ext uri="{BB962C8B-B14F-4D97-AF65-F5344CB8AC3E}">
        <p14:creationId xmlns:p14="http://schemas.microsoft.com/office/powerpoint/2010/main" val="1961960080"/>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3"/>
          <p:cNvSpPr>
            <a:spLocks noGrp="1"/>
          </p:cNvSpPr>
          <p:nvPr>
            <p:ph type="dt" sz="half" idx="10"/>
          </p:nvPr>
        </p:nvSpPr>
        <p:spPr/>
        <p:txBody>
          <a:bodyPr/>
          <a:lstStyle>
            <a:lvl1pPr>
              <a:defRPr/>
            </a:lvl1pPr>
          </a:lstStyle>
          <a:p>
            <a:pPr>
              <a:defRPr/>
            </a:pPr>
            <a:fld id="{FAB01301-6041-D549-9D47-7BE284A4EACE}" type="datetimeFigureOut">
              <a:rPr lang="en-US"/>
              <a:pPr>
                <a:defRPr/>
              </a:pPr>
              <a:t>5/24/2022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FF90C3E-0AD7-AB41-B263-69240BBF398E}" type="slidenum">
              <a:rPr lang="en-US"/>
              <a:pPr>
                <a:defRPr/>
              </a:pPr>
              <a:t>‹Nr.›</a:t>
            </a:fld>
            <a:endParaRPr lang="en-US"/>
          </a:p>
        </p:txBody>
      </p:sp>
    </p:spTree>
    <p:extLst>
      <p:ext uri="{BB962C8B-B14F-4D97-AF65-F5344CB8AC3E}">
        <p14:creationId xmlns:p14="http://schemas.microsoft.com/office/powerpoint/2010/main" val="5166487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8D26D2C-8E31-0949-BD25-8356EE85BFCC}" type="datetimeFigureOut">
              <a:rPr lang="en-US"/>
              <a:pPr>
                <a:defRPr/>
              </a:pPr>
              <a:t>5/24/2022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EA47DAE-A20B-BF45-8A17-15254B1DD5CD}" type="slidenum">
              <a:rPr lang="en-US"/>
              <a:pPr>
                <a:defRPr/>
              </a:pPr>
              <a:t>‹Nr.›</a:t>
            </a:fld>
            <a:endParaRPr lang="en-US"/>
          </a:p>
        </p:txBody>
      </p:sp>
    </p:spTree>
    <p:extLst>
      <p:ext uri="{BB962C8B-B14F-4D97-AF65-F5344CB8AC3E}">
        <p14:creationId xmlns:p14="http://schemas.microsoft.com/office/powerpoint/2010/main" val="748160737"/>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de-DE"/>
              <a:t>Mastertitelformat bearbeiten</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lvl1pPr>
              <a:defRPr/>
            </a:lvl1pPr>
          </a:lstStyle>
          <a:p>
            <a:pPr>
              <a:defRPr/>
            </a:pPr>
            <a:fld id="{1D6CD565-675A-5A45-81E1-E3813AD87F51}" type="datetimeFigureOut">
              <a:rPr lang="en-US"/>
              <a:pPr>
                <a:defRPr/>
              </a:pPr>
              <a:t>5/24/2022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C360F17-14EE-BF47-82C2-1E1C366DCF0D}" type="slidenum">
              <a:rPr lang="en-US"/>
              <a:pPr>
                <a:defRPr/>
              </a:pPr>
              <a:t>‹Nr.›</a:t>
            </a:fld>
            <a:endParaRPr lang="en-US" dirty="0">
              <a:solidFill>
                <a:schemeClr val="accent3">
                  <a:shade val="75000"/>
                </a:schemeClr>
              </a:solidFill>
            </a:endParaRPr>
          </a:p>
        </p:txBody>
      </p:sp>
    </p:spTree>
    <p:extLst>
      <p:ext uri="{BB962C8B-B14F-4D97-AF65-F5344CB8AC3E}">
        <p14:creationId xmlns:p14="http://schemas.microsoft.com/office/powerpoint/2010/main" val="15569150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de-DE"/>
              <a:t>Mastertitelformat bearbeiten</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auf Platzhalter ziehen oder durch Klicken auf Symbol hinzufügen</a:t>
            </a:r>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3"/>
          <p:cNvSpPr>
            <a:spLocks noGrp="1"/>
          </p:cNvSpPr>
          <p:nvPr>
            <p:ph type="dt" sz="half" idx="10"/>
          </p:nvPr>
        </p:nvSpPr>
        <p:spPr/>
        <p:txBody>
          <a:bodyPr/>
          <a:lstStyle>
            <a:lvl1pPr>
              <a:defRPr/>
            </a:lvl1pPr>
          </a:lstStyle>
          <a:p>
            <a:pPr>
              <a:defRPr/>
            </a:pPr>
            <a:fld id="{DF8CEDA0-8EB1-8741-9C5B-26C945292ABA}" type="datetimeFigureOut">
              <a:rPr lang="en-US"/>
              <a:pPr>
                <a:defRPr/>
              </a:pPr>
              <a:t>5/24/2022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642557C-B0E8-144C-B352-D307DF7A6228}" type="slidenum">
              <a:rPr lang="en-US"/>
              <a:pPr>
                <a:defRPr/>
              </a:pPr>
              <a:t>‹Nr.›</a:t>
            </a:fld>
            <a:endParaRPr lang="en-US"/>
          </a:p>
        </p:txBody>
      </p:sp>
    </p:spTree>
    <p:extLst>
      <p:ext uri="{BB962C8B-B14F-4D97-AF65-F5344CB8AC3E}">
        <p14:creationId xmlns:p14="http://schemas.microsoft.com/office/powerpoint/2010/main" val="82075357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endParaRPr lang="en-US" altLang="de-DE"/>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65E1C-B5A8-9440-8EDD-DA1C471BCA90}" type="datetimeFigureOut">
              <a:rPr lang="en-US"/>
              <a:pPr>
                <a:defRPr/>
              </a:pPr>
              <a:t>5/24/2022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7DD10DA-5833-5643-A4CA-FCF1A33B2E5B}"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93540" r:id="rId1"/>
    <p:sldLayoutId id="2147493541" r:id="rId2"/>
    <p:sldLayoutId id="2147493542" r:id="rId3"/>
    <p:sldLayoutId id="2147493543" r:id="rId4"/>
    <p:sldLayoutId id="2147493544" r:id="rId5"/>
    <p:sldLayoutId id="2147493545" r:id="rId6"/>
    <p:sldLayoutId id="2147493546" r:id="rId7"/>
    <p:sldLayoutId id="2147493550" r:id="rId8"/>
    <p:sldLayoutId id="2147493547" r:id="rId9"/>
    <p:sldLayoutId id="2147493548" r:id="rId10"/>
    <p:sldLayoutId id="2147493549" r:id="rId11"/>
  </p:sldLayoutIdLst>
  <p:transition spd="slow"/>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charset="0"/>
        </a:defRPr>
      </a:lvl2pPr>
      <a:lvl3pPr algn="ctr" defTabSz="457200" rtl="0" eaLnBrk="0" fontAlgn="base" hangingPunct="0">
        <a:spcBef>
          <a:spcPct val="0"/>
        </a:spcBef>
        <a:spcAft>
          <a:spcPct val="0"/>
        </a:spcAft>
        <a:defRPr sz="4400">
          <a:solidFill>
            <a:schemeClr val="tx1"/>
          </a:solidFill>
          <a:latin typeface="Calibri" charset="0"/>
        </a:defRPr>
      </a:lvl3pPr>
      <a:lvl4pPr algn="ctr" defTabSz="457200" rtl="0" eaLnBrk="0" fontAlgn="base" hangingPunct="0">
        <a:spcBef>
          <a:spcPct val="0"/>
        </a:spcBef>
        <a:spcAft>
          <a:spcPct val="0"/>
        </a:spcAft>
        <a:defRPr sz="4400">
          <a:solidFill>
            <a:schemeClr val="tx1"/>
          </a:solidFill>
          <a:latin typeface="Calibri" charset="0"/>
        </a:defRPr>
      </a:lvl4pPr>
      <a:lvl5pPr algn="ctr" defTabSz="457200" rtl="0" eaLnBrk="0" fontAlgn="base" hangingPunct="0">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mailto:wlueth@revision-nachfolge.d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mailto:mail@julia-thordsen.de" TargetMode="External"/><Relationship Id="rId4" Type="http://schemas.openxmlformats.org/officeDocument/2006/relationships/hyperlink" Target="mailto:platt@dr-platt-unternehmensberatung.d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466850"/>
            <a:ext cx="9144000" cy="2008188"/>
          </a:xfrm>
        </p:spPr>
        <p:txBody>
          <a:bodyPr rtlCol="0">
            <a:normAutofit/>
          </a:bodyPr>
          <a:lstStyle/>
          <a:p>
            <a:pPr eaLnBrk="1" fontAlgn="auto" hangingPunct="1">
              <a:spcAft>
                <a:spcPts val="0"/>
              </a:spcAft>
              <a:defRPr/>
            </a:pPr>
            <a:br>
              <a:rPr lang="de-DE" sz="3500" dirty="0">
                <a:solidFill>
                  <a:schemeClr val="tx1">
                    <a:lumMod val="65000"/>
                    <a:lumOff val="35000"/>
                  </a:schemeClr>
                </a:solidFill>
                <a:latin typeface="Verdana" charset="0"/>
                <a:ea typeface="Verdana" charset="0"/>
                <a:cs typeface="Verdana" charset="0"/>
              </a:rPr>
            </a:br>
            <a:r>
              <a:rPr lang="de-DE" sz="3500" dirty="0" err="1">
                <a:solidFill>
                  <a:schemeClr val="tx1">
                    <a:lumMod val="65000"/>
                    <a:lumOff val="35000"/>
                  </a:schemeClr>
                </a:solidFill>
                <a:latin typeface="Verdana" charset="0"/>
                <a:ea typeface="Verdana" charset="0"/>
                <a:cs typeface="Verdana" charset="0"/>
              </a:rPr>
              <a:t>Unte</a:t>
            </a:r>
            <a:endParaRPr lang="de-DE" sz="1000" dirty="0">
              <a:solidFill>
                <a:srgbClr val="FF6600"/>
              </a:solidFill>
              <a:latin typeface="Verdana" charset="0"/>
              <a:ea typeface="Verdana" charset="0"/>
              <a:cs typeface="Verdana" charset="0"/>
            </a:endParaRPr>
          </a:p>
        </p:txBody>
      </p:sp>
      <p:sp>
        <p:nvSpPr>
          <p:cNvPr id="7" name="Textfeld 6"/>
          <p:cNvSpPr txBox="1"/>
          <p:nvPr/>
        </p:nvSpPr>
        <p:spPr>
          <a:xfrm>
            <a:off x="0" y="4563149"/>
            <a:ext cx="6994525" cy="400110"/>
          </a:xfrm>
          <a:prstGeom prst="rect">
            <a:avLst/>
          </a:prstGeom>
          <a:solidFill>
            <a:schemeClr val="tx1">
              <a:lumMod val="75000"/>
              <a:lumOff val="25000"/>
            </a:schemeClr>
          </a:solidFill>
        </p:spPr>
        <p:txBody>
          <a:bodyPr wrap="square" rIns="108000" anchor="ctr">
            <a:spAutoFit/>
          </a:bodyPr>
          <a:lstStyle/>
          <a:p>
            <a:pPr eaLnBrk="1" fontAlgn="auto" hangingPunct="1">
              <a:spcBef>
                <a:spcPts val="0"/>
              </a:spcBef>
              <a:spcAft>
                <a:spcPts val="0"/>
              </a:spcAft>
              <a:defRPr/>
            </a:pPr>
            <a:r>
              <a:rPr lang="de-DE" sz="2000" dirty="0">
                <a:solidFill>
                  <a:schemeClr val="bg1"/>
                </a:solidFill>
                <a:latin typeface="Open Sans"/>
                <a:cs typeface="Open Sans"/>
              </a:rPr>
              <a:t>      </a:t>
            </a:r>
            <a:r>
              <a:rPr lang="de-DE" sz="1900" dirty="0">
                <a:solidFill>
                  <a:schemeClr val="bg1"/>
                </a:solidFill>
                <a:latin typeface="Verdana" charset="0"/>
                <a:ea typeface="Verdana" charset="0"/>
                <a:cs typeface="Verdana" charset="0"/>
              </a:rPr>
              <a:t>Unternehmensnachfolge</a:t>
            </a:r>
          </a:p>
        </p:txBody>
      </p:sp>
      <p:sp>
        <p:nvSpPr>
          <p:cNvPr id="14340" name="Untertitel 2"/>
          <p:cNvSpPr txBox="1">
            <a:spLocks/>
          </p:cNvSpPr>
          <p:nvPr/>
        </p:nvSpPr>
        <p:spPr bwMode="auto">
          <a:xfrm>
            <a:off x="3800104" y="4708634"/>
            <a:ext cx="5343897" cy="434865"/>
          </a:xfrm>
          <a:prstGeom prst="rect">
            <a:avLst/>
          </a:prstGeom>
          <a:solidFill>
            <a:srgbClr val="EC6305"/>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rIns="108000"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 typeface="Arial" charset="0"/>
              <a:buNone/>
            </a:pPr>
            <a:r>
              <a:rPr lang="de-DE" altLang="de-DE" sz="1700" dirty="0">
                <a:solidFill>
                  <a:schemeClr val="bg1"/>
                </a:solidFill>
                <a:latin typeface="Verdana" charset="0"/>
                <a:ea typeface="Verdana" charset="0"/>
                <a:cs typeface="Verdana" charset="0"/>
              </a:rPr>
              <a:t>Dr. Albert Platt/Julia Thordsen/Wolfgang Lüth  </a:t>
            </a:r>
          </a:p>
        </p:txBody>
      </p:sp>
      <p:pic>
        <p:nvPicPr>
          <p:cNvPr id="1026" name="Picture 2" descr="C:\Users\A.Platt\AppData\Local\Microsoft\Windows\Temporary Internet Files\Content.Outlook\4S5U9EFI\AdobeStock_109474293_klein.jpg"/>
          <p:cNvPicPr>
            <a:picLocks noChangeAspect="1" noChangeArrowheads="1"/>
          </p:cNvPicPr>
          <p:nvPr/>
        </p:nvPicPr>
        <p:blipFill>
          <a:blip r:embed="rId3"/>
          <a:srcRect/>
          <a:stretch>
            <a:fillRect/>
          </a:stretch>
        </p:blipFill>
        <p:spPr bwMode="auto">
          <a:xfrm>
            <a:off x="650239" y="741680"/>
            <a:ext cx="6344285" cy="3566160"/>
          </a:xfrm>
          <a:prstGeom prst="rect">
            <a:avLst/>
          </a:prstGeom>
          <a:noFill/>
        </p:spPr>
      </p:pic>
      <p:pic>
        <p:nvPicPr>
          <p:cNvPr id="1027" name="Picture 3" descr="C:\Users\A.Platt\AppData\Local\Microsoft\Windows\Temporary Internet Files\Content.Outlook\4S5U9EFI\Logo_WFL_2015.jpg"/>
          <p:cNvPicPr>
            <a:picLocks noChangeAspect="1" noChangeArrowheads="1"/>
          </p:cNvPicPr>
          <p:nvPr/>
        </p:nvPicPr>
        <p:blipFill>
          <a:blip r:embed="rId4"/>
          <a:srcRect/>
          <a:stretch>
            <a:fillRect/>
          </a:stretch>
        </p:blipFill>
        <p:spPr bwMode="auto">
          <a:xfrm>
            <a:off x="7193281" y="0"/>
            <a:ext cx="1950720" cy="1920240"/>
          </a:xfrm>
          <a:prstGeom prst="rect">
            <a:avLst/>
          </a:prstGeom>
          <a:noFill/>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F1F79-D2B6-2346-B918-C816E9BDE166}"/>
              </a:ext>
            </a:extLst>
          </p:cNvPr>
          <p:cNvSpPr>
            <a:spLocks noGrp="1"/>
          </p:cNvSpPr>
          <p:nvPr>
            <p:ph type="title"/>
          </p:nvPr>
        </p:nvSpPr>
        <p:spPr>
          <a:xfrm>
            <a:off x="245700" y="102394"/>
            <a:ext cx="7886700" cy="701756"/>
          </a:xfrm>
        </p:spPr>
        <p:txBody>
          <a:bodyPr>
            <a:normAutofit/>
          </a:bodyPr>
          <a:lstStyle/>
          <a:p>
            <a:r>
              <a:rPr lang="de-DE" sz="2700" dirty="0">
                <a:solidFill>
                  <a:srgbClr val="1F5360"/>
                </a:solidFill>
              </a:rPr>
              <a:t>Konflikte in der Gesellschafterfamilie</a:t>
            </a:r>
          </a:p>
        </p:txBody>
      </p:sp>
      <p:sp>
        <p:nvSpPr>
          <p:cNvPr id="5" name="Fußzeilenplatzhalter 4">
            <a:extLst>
              <a:ext uri="{FF2B5EF4-FFF2-40B4-BE49-F238E27FC236}">
                <a16:creationId xmlns:a16="http://schemas.microsoft.com/office/drawing/2014/main" id="{7E6CFC12-E2AA-7646-9A04-396D2A52B0A0}"/>
              </a:ext>
            </a:extLst>
          </p:cNvPr>
          <p:cNvSpPr>
            <a:spLocks noGrp="1"/>
          </p:cNvSpPr>
          <p:nvPr>
            <p:ph type="ftr" sz="quarter" idx="11"/>
          </p:nvPr>
        </p:nvSpPr>
        <p:spPr/>
        <p:txBody>
          <a:bodyPr/>
          <a:lstStyle/>
          <a:p>
            <a:r>
              <a:rPr lang="de-DE" dirty="0"/>
              <a:t>Rolle, Dynamiken, Emotionen im Nachfolgeprozess    </a:t>
            </a:r>
            <a:r>
              <a:rPr lang="de-DE" dirty="0" err="1"/>
              <a:t>www.julia-thordsen.de</a:t>
            </a:r>
            <a:r>
              <a:rPr lang="de-DE" dirty="0"/>
              <a:t>   </a:t>
            </a:r>
          </a:p>
        </p:txBody>
      </p:sp>
      <p:sp>
        <p:nvSpPr>
          <p:cNvPr id="7" name="Inhaltsplatzhalter 6">
            <a:extLst>
              <a:ext uri="{FF2B5EF4-FFF2-40B4-BE49-F238E27FC236}">
                <a16:creationId xmlns:a16="http://schemas.microsoft.com/office/drawing/2014/main" id="{57507B03-D9D3-464D-A458-31B8D3382BA8}"/>
              </a:ext>
            </a:extLst>
          </p:cNvPr>
          <p:cNvSpPr>
            <a:spLocks noGrp="1"/>
          </p:cNvSpPr>
          <p:nvPr>
            <p:ph idx="1"/>
          </p:nvPr>
        </p:nvSpPr>
        <p:spPr>
          <a:xfrm>
            <a:off x="245700" y="933517"/>
            <a:ext cx="6494850" cy="3702182"/>
          </a:xfrm>
          <a:ln>
            <a:solidFill>
              <a:srgbClr val="1F5360"/>
            </a:solidFill>
          </a:ln>
        </p:spPr>
        <p:txBody>
          <a:bodyPr>
            <a:noAutofit/>
          </a:bodyPr>
          <a:lstStyle/>
          <a:p>
            <a:pPr>
              <a:buFont typeface="Wingdings" pitchFamily="2" charset="2"/>
              <a:buChar char="Ø"/>
            </a:pPr>
            <a:endParaRPr lang="de-DE" sz="1500" dirty="0">
              <a:solidFill>
                <a:srgbClr val="1F5360"/>
              </a:solidFill>
            </a:endParaRPr>
          </a:p>
          <a:p>
            <a:pPr>
              <a:buFont typeface="Wingdings" pitchFamily="2" charset="2"/>
              <a:buChar char="Ø"/>
            </a:pPr>
            <a:r>
              <a:rPr lang="de-DE" sz="1500" dirty="0">
                <a:solidFill>
                  <a:srgbClr val="1F5360"/>
                </a:solidFill>
              </a:rPr>
              <a:t>Nur max. 10-15% der Familienunternehmen schaffen es in die 4. Generation</a:t>
            </a:r>
          </a:p>
          <a:p>
            <a:pPr>
              <a:buFont typeface="Wingdings" pitchFamily="2" charset="2"/>
              <a:buChar char="Ø"/>
            </a:pPr>
            <a:endParaRPr lang="de-DE" sz="1500" dirty="0">
              <a:solidFill>
                <a:srgbClr val="1F5360"/>
              </a:solidFill>
            </a:endParaRPr>
          </a:p>
          <a:p>
            <a:pPr>
              <a:buFont typeface="Wingdings" pitchFamily="2" charset="2"/>
              <a:buChar char="Ø"/>
            </a:pPr>
            <a:r>
              <a:rPr lang="de-DE" sz="1500" dirty="0">
                <a:solidFill>
                  <a:srgbClr val="1F5360"/>
                </a:solidFill>
              </a:rPr>
              <a:t>Die übrigen werden verkauft oder gehen in die Insolvenz</a:t>
            </a:r>
          </a:p>
          <a:p>
            <a:pPr>
              <a:buFont typeface="Wingdings" pitchFamily="2" charset="2"/>
              <a:buChar char="Ø"/>
            </a:pPr>
            <a:endParaRPr lang="de-DE" sz="1500" dirty="0">
              <a:solidFill>
                <a:srgbClr val="1F5360"/>
              </a:solidFill>
            </a:endParaRPr>
          </a:p>
          <a:p>
            <a:pPr>
              <a:buFont typeface="Wingdings" pitchFamily="2" charset="2"/>
              <a:buChar char="Ø"/>
            </a:pPr>
            <a:r>
              <a:rPr lang="de-DE" sz="1500" dirty="0">
                <a:solidFill>
                  <a:srgbClr val="1F5360"/>
                </a:solidFill>
              </a:rPr>
              <a:t>Fast jeder Konflikt in einem Familienunternehmen ist zurückzuführen auf bestimmte Dynamiken und Prozesse in der Nachfolge </a:t>
            </a:r>
          </a:p>
          <a:p>
            <a:endParaRPr lang="de-DE" sz="1500" dirty="0">
              <a:solidFill>
                <a:srgbClr val="1F5360"/>
              </a:solidFill>
            </a:endParaRPr>
          </a:p>
          <a:p>
            <a:endParaRPr lang="de-DE" sz="1500" dirty="0">
              <a:solidFill>
                <a:srgbClr val="1F5360"/>
              </a:solidFill>
            </a:endParaRPr>
          </a:p>
          <a:p>
            <a:pPr marL="0" indent="0">
              <a:buNone/>
            </a:pPr>
            <a:r>
              <a:rPr lang="de-DE" sz="1800" b="1" dirty="0">
                <a:solidFill>
                  <a:srgbClr val="1F5360"/>
                </a:solidFill>
              </a:rPr>
              <a:t>Lösung: </a:t>
            </a:r>
          </a:p>
          <a:p>
            <a:pPr marL="0" indent="0">
              <a:buNone/>
            </a:pPr>
            <a:r>
              <a:rPr lang="de-DE" sz="1500" dirty="0">
                <a:solidFill>
                  <a:srgbClr val="1F5360"/>
                </a:solidFill>
              </a:rPr>
              <a:t>Das Thema der Nachfolge sollte generationsübergreifend verstanden werden.  </a:t>
            </a:r>
          </a:p>
          <a:p>
            <a:pPr marL="0" indent="0">
              <a:buNone/>
            </a:pPr>
            <a:r>
              <a:rPr lang="de-DE" sz="1500" dirty="0">
                <a:solidFill>
                  <a:srgbClr val="1F5360"/>
                </a:solidFill>
              </a:rPr>
              <a:t>Es ist eine dauerhafte, innerfamiliäre Aufgabe.</a:t>
            </a:r>
          </a:p>
          <a:p>
            <a:pPr marL="0" indent="0">
              <a:buNone/>
            </a:pPr>
            <a:endParaRPr lang="de-DE" sz="1800" dirty="0">
              <a:solidFill>
                <a:srgbClr val="1F5360"/>
              </a:solidFill>
            </a:endParaRPr>
          </a:p>
        </p:txBody>
      </p:sp>
      <p:pic>
        <p:nvPicPr>
          <p:cNvPr id="8" name="Picture 2" descr="shallow focus photography of water">
            <a:extLst>
              <a:ext uri="{FF2B5EF4-FFF2-40B4-BE49-F238E27FC236}">
                <a16:creationId xmlns:a16="http://schemas.microsoft.com/office/drawing/2014/main" id="{4C5B0712-8F98-264D-A0A7-EEBD07000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001" y="1322633"/>
            <a:ext cx="1949300" cy="2923950"/>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518F8A47-601B-964D-AEEA-F5DCFA88E6F8}"/>
              </a:ext>
            </a:extLst>
          </p:cNvPr>
          <p:cNvSpPr/>
          <p:nvPr/>
        </p:nvSpPr>
        <p:spPr>
          <a:xfrm>
            <a:off x="8029651" y="4246583"/>
            <a:ext cx="1039067" cy="207749"/>
          </a:xfrm>
          <a:prstGeom prst="rect">
            <a:avLst/>
          </a:prstGeom>
        </p:spPr>
        <p:txBody>
          <a:bodyPr wrap="none">
            <a:spAutoFit/>
          </a:bodyPr>
          <a:lstStyle/>
          <a:p>
            <a:r>
              <a:rPr lang="de-DE" sz="750" dirty="0">
                <a:solidFill>
                  <a:srgbClr val="1F5360"/>
                </a:solidFill>
              </a:rPr>
              <a:t>Quelle Foto: </a:t>
            </a:r>
            <a:r>
              <a:rPr lang="de-DE" sz="750" dirty="0" err="1">
                <a:solidFill>
                  <a:srgbClr val="1F5360"/>
                </a:solidFill>
              </a:rPr>
              <a:t>unsplash</a:t>
            </a:r>
            <a:endParaRPr lang="de-DE" sz="750" dirty="0">
              <a:solidFill>
                <a:srgbClr val="1F5360"/>
              </a:solidFill>
            </a:endParaRPr>
          </a:p>
        </p:txBody>
      </p:sp>
      <p:pic>
        <p:nvPicPr>
          <p:cNvPr id="9" name="Grafik 8">
            <a:extLst>
              <a:ext uri="{FF2B5EF4-FFF2-40B4-BE49-F238E27FC236}">
                <a16:creationId xmlns:a16="http://schemas.microsoft.com/office/drawing/2014/main" id="{D100BE95-66AB-F633-1CFA-F467B3D58A0C}"/>
              </a:ext>
            </a:extLst>
          </p:cNvPr>
          <p:cNvPicPr>
            <a:picLocks noChangeAspect="1"/>
          </p:cNvPicPr>
          <p:nvPr/>
        </p:nvPicPr>
        <p:blipFill>
          <a:blip r:embed="rId4"/>
          <a:stretch>
            <a:fillRect/>
          </a:stretch>
        </p:blipFill>
        <p:spPr>
          <a:xfrm>
            <a:off x="7894864" y="210534"/>
            <a:ext cx="1003436" cy="1003436"/>
          </a:xfrm>
          <a:prstGeom prst="rect">
            <a:avLst/>
          </a:prstGeom>
        </p:spPr>
      </p:pic>
    </p:spTree>
    <p:extLst>
      <p:ext uri="{BB962C8B-B14F-4D97-AF65-F5344CB8AC3E}">
        <p14:creationId xmlns:p14="http://schemas.microsoft.com/office/powerpoint/2010/main" val="21322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F1F79-D2B6-2346-B918-C816E9BDE166}"/>
              </a:ext>
            </a:extLst>
          </p:cNvPr>
          <p:cNvSpPr>
            <a:spLocks noGrp="1"/>
          </p:cNvSpPr>
          <p:nvPr>
            <p:ph type="title"/>
          </p:nvPr>
        </p:nvSpPr>
        <p:spPr/>
        <p:txBody>
          <a:bodyPr>
            <a:normAutofit fontScale="90000"/>
          </a:bodyPr>
          <a:lstStyle/>
          <a:p>
            <a:r>
              <a:rPr lang="de-DE" sz="2700" dirty="0">
                <a:solidFill>
                  <a:srgbClr val="1F5360"/>
                </a:solidFill>
              </a:rPr>
              <a:t>Warum benötigt es Mediationskompetenz </a:t>
            </a:r>
            <a:br>
              <a:rPr lang="de-DE" sz="2700" dirty="0">
                <a:solidFill>
                  <a:srgbClr val="1F5360"/>
                </a:solidFill>
              </a:rPr>
            </a:br>
            <a:r>
              <a:rPr lang="de-DE" sz="2700" dirty="0">
                <a:solidFill>
                  <a:srgbClr val="1F5360"/>
                </a:solidFill>
              </a:rPr>
              <a:t>in der Nachfolge?</a:t>
            </a:r>
          </a:p>
        </p:txBody>
      </p:sp>
      <p:sp>
        <p:nvSpPr>
          <p:cNvPr id="5" name="Fußzeilenplatzhalter 4">
            <a:extLst>
              <a:ext uri="{FF2B5EF4-FFF2-40B4-BE49-F238E27FC236}">
                <a16:creationId xmlns:a16="http://schemas.microsoft.com/office/drawing/2014/main" id="{7E6CFC12-E2AA-7646-9A04-396D2A52B0A0}"/>
              </a:ext>
            </a:extLst>
          </p:cNvPr>
          <p:cNvSpPr>
            <a:spLocks noGrp="1"/>
          </p:cNvSpPr>
          <p:nvPr>
            <p:ph type="ftr" sz="quarter" idx="11"/>
          </p:nvPr>
        </p:nvSpPr>
        <p:spPr/>
        <p:txBody>
          <a:bodyPr/>
          <a:lstStyle/>
          <a:p>
            <a:r>
              <a:rPr lang="de-DE"/>
              <a:t>Rolle, Dynamiken, Emotionen im Nachfolgeprozess    www.julia-thordsen.de   </a:t>
            </a:r>
          </a:p>
        </p:txBody>
      </p:sp>
      <p:sp>
        <p:nvSpPr>
          <p:cNvPr id="7" name="Inhaltsplatzhalter 6">
            <a:extLst>
              <a:ext uri="{FF2B5EF4-FFF2-40B4-BE49-F238E27FC236}">
                <a16:creationId xmlns:a16="http://schemas.microsoft.com/office/drawing/2014/main" id="{57507B03-D9D3-464D-A458-31B8D3382BA8}"/>
              </a:ext>
            </a:extLst>
          </p:cNvPr>
          <p:cNvSpPr>
            <a:spLocks noGrp="1"/>
          </p:cNvSpPr>
          <p:nvPr>
            <p:ph idx="1"/>
          </p:nvPr>
        </p:nvSpPr>
        <p:spPr>
          <a:xfrm>
            <a:off x="666749" y="1390189"/>
            <a:ext cx="8096250" cy="3263504"/>
          </a:xfrm>
        </p:spPr>
        <p:txBody>
          <a:bodyPr/>
          <a:lstStyle/>
          <a:p>
            <a:pPr marL="0" indent="0">
              <a:buNone/>
            </a:pPr>
            <a:endParaRPr lang="de-DE" dirty="0"/>
          </a:p>
          <a:p>
            <a:pPr marL="0" indent="0">
              <a:buNone/>
            </a:pPr>
            <a:endParaRPr lang="de-DE" dirty="0"/>
          </a:p>
        </p:txBody>
      </p:sp>
      <p:pic>
        <p:nvPicPr>
          <p:cNvPr id="1029" name="Picture 5" descr="page15image746525232">
            <a:extLst>
              <a:ext uri="{FF2B5EF4-FFF2-40B4-BE49-F238E27FC236}">
                <a16:creationId xmlns:a16="http://schemas.microsoft.com/office/drawing/2014/main" id="{012EF270-030A-DC48-9810-6DACE2439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758" y="1626261"/>
            <a:ext cx="6370242" cy="27913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15image746525440">
            <a:extLst>
              <a:ext uri="{FF2B5EF4-FFF2-40B4-BE49-F238E27FC236}">
                <a16:creationId xmlns:a16="http://schemas.microsoft.com/office/drawing/2014/main" id="{81505098-C59B-E345-AE66-67B43D74E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268016"/>
            <a:ext cx="4352925" cy="34289"/>
          </a:xfrm>
          <a:prstGeom prst="rect">
            <a:avLst/>
          </a:prstGeom>
          <a:solidFill>
            <a:srgbClr val="1F5360"/>
          </a:solidFill>
        </p:spPr>
      </p:pic>
      <p:sp>
        <p:nvSpPr>
          <p:cNvPr id="9" name="Textfeld 8">
            <a:extLst>
              <a:ext uri="{FF2B5EF4-FFF2-40B4-BE49-F238E27FC236}">
                <a16:creationId xmlns:a16="http://schemas.microsoft.com/office/drawing/2014/main" id="{5A9E2301-8B57-264A-81B8-F83950DEB944}"/>
              </a:ext>
            </a:extLst>
          </p:cNvPr>
          <p:cNvSpPr txBox="1"/>
          <p:nvPr/>
        </p:nvSpPr>
        <p:spPr>
          <a:xfrm>
            <a:off x="6171229" y="4741577"/>
            <a:ext cx="2895600" cy="346249"/>
          </a:xfrm>
          <a:prstGeom prst="rect">
            <a:avLst/>
          </a:prstGeom>
          <a:noFill/>
        </p:spPr>
        <p:txBody>
          <a:bodyPr wrap="square" rtlCol="0">
            <a:spAutoFit/>
          </a:bodyPr>
          <a:lstStyle/>
          <a:p>
            <a:r>
              <a:rPr lang="de-DE" sz="825" dirty="0">
                <a:solidFill>
                  <a:schemeClr val="bg1">
                    <a:lumMod val="75000"/>
                  </a:schemeClr>
                </a:solidFill>
              </a:rPr>
              <a:t>Abbildung 1: Das Drei-Kreis-Modell des Familienunternehmens </a:t>
            </a:r>
          </a:p>
          <a:p>
            <a:r>
              <a:rPr lang="de-DE" sz="825" dirty="0">
                <a:solidFill>
                  <a:schemeClr val="bg1">
                    <a:lumMod val="75000"/>
                  </a:schemeClr>
                </a:solidFill>
              </a:rPr>
              <a:t>(</a:t>
            </a:r>
            <a:r>
              <a:rPr lang="de-DE" sz="825" dirty="0" err="1">
                <a:solidFill>
                  <a:schemeClr val="bg1">
                    <a:lumMod val="75000"/>
                  </a:schemeClr>
                </a:solidFill>
              </a:rPr>
              <a:t>Mühlebach</a:t>
            </a:r>
            <a:r>
              <a:rPr lang="de-DE" sz="825" dirty="0">
                <a:solidFill>
                  <a:schemeClr val="bg1">
                    <a:lumMod val="75000"/>
                  </a:schemeClr>
                </a:solidFill>
              </a:rPr>
              <a:t>, 2004, S. 19 / Idee nach </a:t>
            </a:r>
            <a:r>
              <a:rPr lang="de-DE" sz="825" dirty="0" err="1">
                <a:solidFill>
                  <a:schemeClr val="bg1">
                    <a:lumMod val="75000"/>
                  </a:schemeClr>
                </a:solidFill>
              </a:rPr>
              <a:t>Tagiuri</a:t>
            </a:r>
            <a:r>
              <a:rPr lang="de-DE" sz="825" dirty="0">
                <a:solidFill>
                  <a:schemeClr val="bg1">
                    <a:lumMod val="75000"/>
                  </a:schemeClr>
                </a:solidFill>
              </a:rPr>
              <a:t> und Davis, 1996) </a:t>
            </a:r>
          </a:p>
        </p:txBody>
      </p:sp>
      <p:sp>
        <p:nvSpPr>
          <p:cNvPr id="10" name="Textfeld 9">
            <a:extLst>
              <a:ext uri="{FF2B5EF4-FFF2-40B4-BE49-F238E27FC236}">
                <a16:creationId xmlns:a16="http://schemas.microsoft.com/office/drawing/2014/main" id="{CB1E2F86-972A-6545-9B0A-A0AC2DD24033}"/>
              </a:ext>
            </a:extLst>
          </p:cNvPr>
          <p:cNvSpPr txBox="1"/>
          <p:nvPr/>
        </p:nvSpPr>
        <p:spPr>
          <a:xfrm>
            <a:off x="628650" y="1417038"/>
            <a:ext cx="2622550" cy="3647152"/>
          </a:xfrm>
          <a:prstGeom prst="rect">
            <a:avLst/>
          </a:prstGeom>
          <a:noFill/>
        </p:spPr>
        <p:txBody>
          <a:bodyPr wrap="square" rtlCol="0">
            <a:spAutoFit/>
          </a:bodyPr>
          <a:lstStyle/>
          <a:p>
            <a:pPr marL="342900" indent="-342900">
              <a:buFont typeface="Wingdings" pitchFamily="2" charset="2"/>
              <a:buChar char="ü"/>
            </a:pPr>
            <a:r>
              <a:rPr lang="de-DE" sz="2100" dirty="0">
                <a:solidFill>
                  <a:srgbClr val="1F5360"/>
                </a:solidFill>
              </a:rPr>
              <a:t>Rolle / Perspektive </a:t>
            </a:r>
          </a:p>
          <a:p>
            <a:pPr marL="342900" indent="-342900">
              <a:buFont typeface="Wingdings" pitchFamily="2" charset="2"/>
              <a:buChar char="ü"/>
            </a:pPr>
            <a:endParaRPr lang="de-DE" sz="2100" dirty="0">
              <a:solidFill>
                <a:srgbClr val="1F5360"/>
              </a:solidFill>
            </a:endParaRPr>
          </a:p>
          <a:p>
            <a:pPr marL="342900" indent="-342900">
              <a:buFont typeface="Wingdings" pitchFamily="2" charset="2"/>
              <a:buChar char="ü"/>
            </a:pPr>
            <a:r>
              <a:rPr lang="de-DE" sz="2100" dirty="0">
                <a:solidFill>
                  <a:srgbClr val="1F5360"/>
                </a:solidFill>
              </a:rPr>
              <a:t>Ängste</a:t>
            </a:r>
          </a:p>
          <a:p>
            <a:pPr marL="342900" indent="-342900">
              <a:buFont typeface="Wingdings" pitchFamily="2" charset="2"/>
              <a:buChar char="ü"/>
            </a:pPr>
            <a:endParaRPr lang="de-DE" sz="2100" dirty="0">
              <a:solidFill>
                <a:srgbClr val="1F5360"/>
              </a:solidFill>
            </a:endParaRPr>
          </a:p>
          <a:p>
            <a:pPr marL="342900" indent="-342900">
              <a:buFont typeface="Wingdings" pitchFamily="2" charset="2"/>
              <a:buChar char="ü"/>
            </a:pPr>
            <a:r>
              <a:rPr lang="de-DE" sz="2100" dirty="0">
                <a:solidFill>
                  <a:srgbClr val="1F5360"/>
                </a:solidFill>
              </a:rPr>
              <a:t>Bedürfnisse / Erwartungen?</a:t>
            </a:r>
          </a:p>
          <a:p>
            <a:pPr marL="342900" indent="-342900">
              <a:buFont typeface="Wingdings" pitchFamily="2" charset="2"/>
              <a:buChar char="ü"/>
            </a:pPr>
            <a:endParaRPr lang="de-DE" sz="2100" dirty="0">
              <a:solidFill>
                <a:srgbClr val="1F5360"/>
              </a:solidFill>
            </a:endParaRPr>
          </a:p>
          <a:p>
            <a:pPr marL="342900" indent="-342900">
              <a:buFont typeface="Wingdings" pitchFamily="2" charset="2"/>
              <a:buChar char="ü"/>
            </a:pPr>
            <a:r>
              <a:rPr lang="de-DE" sz="2100" dirty="0">
                <a:solidFill>
                  <a:srgbClr val="1F5360"/>
                </a:solidFill>
              </a:rPr>
              <a:t>Heiße und kalte Konflikte</a:t>
            </a:r>
          </a:p>
          <a:p>
            <a:endParaRPr lang="de-DE" sz="2100" dirty="0">
              <a:solidFill>
                <a:srgbClr val="1F5360"/>
              </a:solidFill>
            </a:endParaRPr>
          </a:p>
          <a:p>
            <a:r>
              <a:rPr lang="de-DE" sz="2100" dirty="0">
                <a:solidFill>
                  <a:srgbClr val="1F5360"/>
                </a:solidFill>
              </a:rPr>
              <a:t> </a:t>
            </a:r>
          </a:p>
        </p:txBody>
      </p:sp>
      <p:pic>
        <p:nvPicPr>
          <p:cNvPr id="11" name="Grafik 10">
            <a:extLst>
              <a:ext uri="{FF2B5EF4-FFF2-40B4-BE49-F238E27FC236}">
                <a16:creationId xmlns:a16="http://schemas.microsoft.com/office/drawing/2014/main" id="{77FE60FD-11A0-2734-F3DE-478493945226}"/>
              </a:ext>
            </a:extLst>
          </p:cNvPr>
          <p:cNvPicPr>
            <a:picLocks noChangeAspect="1"/>
          </p:cNvPicPr>
          <p:nvPr/>
        </p:nvPicPr>
        <p:blipFill>
          <a:blip r:embed="rId5"/>
          <a:stretch>
            <a:fillRect/>
          </a:stretch>
        </p:blipFill>
        <p:spPr>
          <a:xfrm>
            <a:off x="7764236" y="319197"/>
            <a:ext cx="1003436" cy="1003436"/>
          </a:xfrm>
          <a:prstGeom prst="rect">
            <a:avLst/>
          </a:prstGeom>
        </p:spPr>
      </p:pic>
    </p:spTree>
    <p:extLst>
      <p:ext uri="{BB962C8B-B14F-4D97-AF65-F5344CB8AC3E}">
        <p14:creationId xmlns:p14="http://schemas.microsoft.com/office/powerpoint/2010/main" val="86949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F1F79-D2B6-2346-B918-C816E9BDE166}"/>
              </a:ext>
            </a:extLst>
          </p:cNvPr>
          <p:cNvSpPr>
            <a:spLocks noGrp="1"/>
          </p:cNvSpPr>
          <p:nvPr>
            <p:ph type="title"/>
          </p:nvPr>
        </p:nvSpPr>
        <p:spPr>
          <a:xfrm>
            <a:off x="74645" y="101601"/>
            <a:ext cx="3571293" cy="647996"/>
          </a:xfrm>
        </p:spPr>
        <p:txBody>
          <a:bodyPr>
            <a:normAutofit/>
          </a:bodyPr>
          <a:lstStyle/>
          <a:p>
            <a:r>
              <a:rPr lang="de-DE" sz="2700" b="1" dirty="0">
                <a:solidFill>
                  <a:srgbClr val="1F5360"/>
                </a:solidFill>
              </a:rPr>
              <a:t>Quelle der Konflikte</a:t>
            </a:r>
          </a:p>
        </p:txBody>
      </p:sp>
      <p:sp>
        <p:nvSpPr>
          <p:cNvPr id="5" name="Fußzeilenplatzhalter 4">
            <a:extLst>
              <a:ext uri="{FF2B5EF4-FFF2-40B4-BE49-F238E27FC236}">
                <a16:creationId xmlns:a16="http://schemas.microsoft.com/office/drawing/2014/main" id="{7E6CFC12-E2AA-7646-9A04-396D2A52B0A0}"/>
              </a:ext>
            </a:extLst>
          </p:cNvPr>
          <p:cNvSpPr>
            <a:spLocks noGrp="1"/>
          </p:cNvSpPr>
          <p:nvPr>
            <p:ph type="ftr" sz="quarter" idx="11"/>
          </p:nvPr>
        </p:nvSpPr>
        <p:spPr/>
        <p:txBody>
          <a:bodyPr/>
          <a:lstStyle/>
          <a:p>
            <a:r>
              <a:rPr lang="de-DE" dirty="0"/>
              <a:t>Rolle, Dynamiken, Emotionen im Nachfolgeprozess    </a:t>
            </a:r>
            <a:r>
              <a:rPr lang="de-DE" dirty="0" err="1"/>
              <a:t>www.julia-thordsen.de</a:t>
            </a:r>
            <a:r>
              <a:rPr lang="de-DE" dirty="0"/>
              <a:t>   </a:t>
            </a:r>
          </a:p>
        </p:txBody>
      </p:sp>
      <p:sp>
        <p:nvSpPr>
          <p:cNvPr id="7" name="Inhaltsplatzhalter 6">
            <a:extLst>
              <a:ext uri="{FF2B5EF4-FFF2-40B4-BE49-F238E27FC236}">
                <a16:creationId xmlns:a16="http://schemas.microsoft.com/office/drawing/2014/main" id="{57507B03-D9D3-464D-A458-31B8D3382BA8}"/>
              </a:ext>
            </a:extLst>
          </p:cNvPr>
          <p:cNvSpPr>
            <a:spLocks noGrp="1"/>
          </p:cNvSpPr>
          <p:nvPr>
            <p:ph idx="1"/>
          </p:nvPr>
        </p:nvSpPr>
        <p:spPr>
          <a:xfrm>
            <a:off x="186612" y="1114394"/>
            <a:ext cx="4760944" cy="2479153"/>
          </a:xfrm>
        </p:spPr>
        <p:txBody>
          <a:bodyPr/>
          <a:lstStyle/>
          <a:p>
            <a:pPr marL="0" indent="0">
              <a:buNone/>
            </a:pPr>
            <a:endParaRPr lang="de-DE" dirty="0"/>
          </a:p>
          <a:p>
            <a:pPr marL="0" indent="0">
              <a:buNone/>
            </a:pPr>
            <a:endParaRPr lang="de-DE" dirty="0"/>
          </a:p>
        </p:txBody>
      </p:sp>
      <p:sp>
        <p:nvSpPr>
          <p:cNvPr id="9" name="Textfeld 8">
            <a:extLst>
              <a:ext uri="{FF2B5EF4-FFF2-40B4-BE49-F238E27FC236}">
                <a16:creationId xmlns:a16="http://schemas.microsoft.com/office/drawing/2014/main" id="{5A9E2301-8B57-264A-81B8-F83950DEB944}"/>
              </a:ext>
            </a:extLst>
          </p:cNvPr>
          <p:cNvSpPr txBox="1"/>
          <p:nvPr/>
        </p:nvSpPr>
        <p:spPr>
          <a:xfrm>
            <a:off x="6298743" y="4872127"/>
            <a:ext cx="1491249" cy="219291"/>
          </a:xfrm>
          <a:prstGeom prst="rect">
            <a:avLst/>
          </a:prstGeom>
          <a:noFill/>
        </p:spPr>
        <p:txBody>
          <a:bodyPr wrap="square" rtlCol="0">
            <a:spAutoFit/>
          </a:bodyPr>
          <a:lstStyle/>
          <a:p>
            <a:r>
              <a:rPr lang="de-DE" sz="825" dirty="0">
                <a:solidFill>
                  <a:schemeClr val="bg1">
                    <a:lumMod val="75000"/>
                  </a:schemeClr>
                </a:solidFill>
              </a:rPr>
              <a:t>Vgl.: von Schlippe, </a:t>
            </a:r>
            <a:r>
              <a:rPr lang="de-DE" sz="825" dirty="0" err="1">
                <a:solidFill>
                  <a:schemeClr val="bg1">
                    <a:lumMod val="75000"/>
                  </a:schemeClr>
                </a:solidFill>
              </a:rPr>
              <a:t>Arist</a:t>
            </a:r>
            <a:r>
              <a:rPr lang="de-DE" sz="825" dirty="0">
                <a:solidFill>
                  <a:schemeClr val="bg1">
                    <a:lumMod val="75000"/>
                  </a:schemeClr>
                </a:solidFill>
              </a:rPr>
              <a:t> (2017) </a:t>
            </a:r>
          </a:p>
        </p:txBody>
      </p:sp>
      <p:pic>
        <p:nvPicPr>
          <p:cNvPr id="11" name="Grafik 10">
            <a:extLst>
              <a:ext uri="{FF2B5EF4-FFF2-40B4-BE49-F238E27FC236}">
                <a16:creationId xmlns:a16="http://schemas.microsoft.com/office/drawing/2014/main" id="{77FE60FD-11A0-2734-F3DE-478493945226}"/>
              </a:ext>
            </a:extLst>
          </p:cNvPr>
          <p:cNvPicPr>
            <a:picLocks noChangeAspect="1"/>
          </p:cNvPicPr>
          <p:nvPr/>
        </p:nvPicPr>
        <p:blipFill>
          <a:blip r:embed="rId3"/>
          <a:stretch>
            <a:fillRect/>
          </a:stretch>
        </p:blipFill>
        <p:spPr>
          <a:xfrm>
            <a:off x="7953952" y="244806"/>
            <a:ext cx="1003436" cy="1003436"/>
          </a:xfrm>
          <a:prstGeom prst="rect">
            <a:avLst/>
          </a:prstGeom>
        </p:spPr>
      </p:pic>
      <p:sp>
        <p:nvSpPr>
          <p:cNvPr id="4" name="Textfeld 3">
            <a:extLst>
              <a:ext uri="{FF2B5EF4-FFF2-40B4-BE49-F238E27FC236}">
                <a16:creationId xmlns:a16="http://schemas.microsoft.com/office/drawing/2014/main" id="{DB61003D-5E5E-68B2-3885-3CC65962C3B2}"/>
              </a:ext>
            </a:extLst>
          </p:cNvPr>
          <p:cNvSpPr txBox="1"/>
          <p:nvPr/>
        </p:nvSpPr>
        <p:spPr>
          <a:xfrm>
            <a:off x="186612" y="746524"/>
            <a:ext cx="2751394" cy="1323439"/>
          </a:xfrm>
          <a:prstGeom prst="rect">
            <a:avLst/>
          </a:prstGeom>
          <a:noFill/>
        </p:spPr>
        <p:txBody>
          <a:bodyPr wrap="none" rtlCol="0">
            <a:spAutoFit/>
          </a:bodyPr>
          <a:lstStyle/>
          <a:p>
            <a:r>
              <a:rPr lang="de-DE" sz="1600" b="1" dirty="0">
                <a:solidFill>
                  <a:srgbClr val="1F5360"/>
                </a:solidFill>
              </a:rPr>
              <a:t>Hochemotionale Themen:</a:t>
            </a:r>
          </a:p>
          <a:p>
            <a:pPr marL="214313" indent="-214313">
              <a:buFont typeface="Wingdings" pitchFamily="2" charset="2"/>
              <a:buChar char="Ø"/>
            </a:pPr>
            <a:r>
              <a:rPr lang="de-DE" sz="1600" dirty="0">
                <a:solidFill>
                  <a:srgbClr val="1F5360"/>
                </a:solidFill>
              </a:rPr>
              <a:t>Lebenswerk</a:t>
            </a:r>
          </a:p>
          <a:p>
            <a:pPr marL="214313" indent="-214313">
              <a:buFont typeface="Wingdings" pitchFamily="2" charset="2"/>
              <a:buChar char="Ø"/>
            </a:pPr>
            <a:r>
              <a:rPr lang="de-DE" sz="1600" dirty="0">
                <a:solidFill>
                  <a:srgbClr val="1F5360"/>
                </a:solidFill>
              </a:rPr>
              <a:t>Anerkennung</a:t>
            </a:r>
          </a:p>
          <a:p>
            <a:pPr marL="214313" indent="-214313">
              <a:buFont typeface="Wingdings" pitchFamily="2" charset="2"/>
              <a:buChar char="Ø"/>
            </a:pPr>
            <a:r>
              <a:rPr lang="de-DE" sz="1600" dirty="0">
                <a:solidFill>
                  <a:srgbClr val="1F5360"/>
                </a:solidFill>
              </a:rPr>
              <a:t>Wertschätzung</a:t>
            </a:r>
          </a:p>
          <a:p>
            <a:pPr marL="214313" indent="-214313">
              <a:buFont typeface="Wingdings" pitchFamily="2" charset="2"/>
              <a:buChar char="Ø"/>
            </a:pPr>
            <a:r>
              <a:rPr lang="de-DE" sz="1600" dirty="0">
                <a:solidFill>
                  <a:srgbClr val="1F5360"/>
                </a:solidFill>
              </a:rPr>
              <a:t>Wahrnehmung von Loyalität</a:t>
            </a:r>
          </a:p>
        </p:txBody>
      </p:sp>
      <p:sp>
        <p:nvSpPr>
          <p:cNvPr id="6" name="Textfeld 5">
            <a:extLst>
              <a:ext uri="{FF2B5EF4-FFF2-40B4-BE49-F238E27FC236}">
                <a16:creationId xmlns:a16="http://schemas.microsoft.com/office/drawing/2014/main" id="{32EC34E9-8542-69BF-D4D3-37A1B50E1208}"/>
              </a:ext>
            </a:extLst>
          </p:cNvPr>
          <p:cNvSpPr txBox="1"/>
          <p:nvPr/>
        </p:nvSpPr>
        <p:spPr>
          <a:xfrm>
            <a:off x="186612" y="2271200"/>
            <a:ext cx="5417976" cy="1077218"/>
          </a:xfrm>
          <a:prstGeom prst="rect">
            <a:avLst/>
          </a:prstGeom>
          <a:noFill/>
        </p:spPr>
        <p:txBody>
          <a:bodyPr wrap="square" rtlCol="0">
            <a:spAutoFit/>
          </a:bodyPr>
          <a:lstStyle/>
          <a:p>
            <a:r>
              <a:rPr lang="de-DE" sz="1600" b="1" dirty="0">
                <a:solidFill>
                  <a:srgbClr val="1F5360"/>
                </a:solidFill>
              </a:rPr>
              <a:t>Missverständliche Kommunikation: </a:t>
            </a:r>
          </a:p>
          <a:p>
            <a:pPr marL="214313" indent="-214313">
              <a:buFont typeface="Wingdings" pitchFamily="2" charset="2"/>
              <a:buChar char="Ø"/>
            </a:pPr>
            <a:r>
              <a:rPr lang="de-DE" sz="1600" dirty="0">
                <a:solidFill>
                  <a:srgbClr val="1F5360"/>
                </a:solidFill>
              </a:rPr>
              <a:t>Indirekte Versprechen (Andeutung von Erbe oder Nachfolge)</a:t>
            </a:r>
          </a:p>
          <a:p>
            <a:pPr marL="214313" indent="-214313">
              <a:buFont typeface="Wingdings" pitchFamily="2" charset="2"/>
              <a:buChar char="Ø"/>
            </a:pPr>
            <a:r>
              <a:rPr lang="de-DE" sz="1600" dirty="0">
                <a:solidFill>
                  <a:srgbClr val="1F5360"/>
                </a:solidFill>
              </a:rPr>
              <a:t>Thema „Gerechtigkeit“ </a:t>
            </a:r>
          </a:p>
          <a:p>
            <a:pPr marL="214313" indent="-214313">
              <a:buFont typeface="Wingdings" pitchFamily="2" charset="2"/>
              <a:buChar char="Ø"/>
            </a:pPr>
            <a:r>
              <a:rPr lang="de-DE" sz="1600" dirty="0">
                <a:solidFill>
                  <a:srgbClr val="1F5360"/>
                </a:solidFill>
              </a:rPr>
              <a:t>Thema „Vertrauen“</a:t>
            </a:r>
          </a:p>
        </p:txBody>
      </p:sp>
      <p:sp>
        <p:nvSpPr>
          <p:cNvPr id="8" name="Textfeld 7">
            <a:extLst>
              <a:ext uri="{FF2B5EF4-FFF2-40B4-BE49-F238E27FC236}">
                <a16:creationId xmlns:a16="http://schemas.microsoft.com/office/drawing/2014/main" id="{C8FB42B4-9B9A-DBB5-2C02-92C808190212}"/>
              </a:ext>
            </a:extLst>
          </p:cNvPr>
          <p:cNvSpPr txBox="1"/>
          <p:nvPr/>
        </p:nvSpPr>
        <p:spPr>
          <a:xfrm>
            <a:off x="186612" y="3704252"/>
            <a:ext cx="8646368" cy="861774"/>
          </a:xfrm>
          <a:prstGeom prst="rect">
            <a:avLst/>
          </a:prstGeom>
          <a:noFill/>
          <a:ln>
            <a:solidFill>
              <a:srgbClr val="1F5360"/>
            </a:solidFill>
          </a:ln>
        </p:spPr>
        <p:txBody>
          <a:bodyPr wrap="square" rtlCol="0">
            <a:spAutoFit/>
          </a:bodyPr>
          <a:lstStyle/>
          <a:p>
            <a:r>
              <a:rPr lang="de-DE" b="1" dirty="0">
                <a:solidFill>
                  <a:srgbClr val="1F5360"/>
                </a:solidFill>
              </a:rPr>
              <a:t>Bewusstsein schaffen:</a:t>
            </a:r>
          </a:p>
          <a:p>
            <a:pPr marL="214313" indent="-214313">
              <a:buFont typeface="Wingdings" pitchFamily="2" charset="2"/>
              <a:buChar char="ü"/>
            </a:pPr>
            <a:r>
              <a:rPr lang="de-DE" sz="1600" dirty="0">
                <a:solidFill>
                  <a:srgbClr val="1F5360"/>
                </a:solidFill>
              </a:rPr>
              <a:t>Je bewusster die Dynamik im System „Unternehmerfamilie“ wird, desto leichter wird der Umgang</a:t>
            </a:r>
          </a:p>
          <a:p>
            <a:pPr marL="214313" indent="-214313">
              <a:buFont typeface="Wingdings" pitchFamily="2" charset="2"/>
              <a:buChar char="ü"/>
            </a:pPr>
            <a:r>
              <a:rPr lang="de-DE" sz="1600" dirty="0">
                <a:solidFill>
                  <a:srgbClr val="1F5360"/>
                </a:solidFill>
              </a:rPr>
              <a:t>Aufbau einer offenen Gesprächskultur</a:t>
            </a:r>
          </a:p>
        </p:txBody>
      </p:sp>
      <p:pic>
        <p:nvPicPr>
          <p:cNvPr id="14" name="Picture 4" descr="green plant on yellow background">
            <a:extLst>
              <a:ext uri="{FF2B5EF4-FFF2-40B4-BE49-F238E27FC236}">
                <a16:creationId xmlns:a16="http://schemas.microsoft.com/office/drawing/2014/main" id="{D18F81C0-F787-8F9E-9FDD-BD41800CC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770" y="1305405"/>
            <a:ext cx="2646683" cy="17652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2918C3B6-C14E-12FF-0E2B-7269F93CBC31}"/>
              </a:ext>
            </a:extLst>
          </p:cNvPr>
          <p:cNvSpPr txBox="1"/>
          <p:nvPr/>
        </p:nvSpPr>
        <p:spPr>
          <a:xfrm>
            <a:off x="7850818" y="3093153"/>
            <a:ext cx="938077" cy="196208"/>
          </a:xfrm>
          <a:prstGeom prst="rect">
            <a:avLst/>
          </a:prstGeom>
          <a:noFill/>
        </p:spPr>
        <p:txBody>
          <a:bodyPr wrap="none" rtlCol="0">
            <a:spAutoFit/>
          </a:bodyPr>
          <a:lstStyle/>
          <a:p>
            <a:r>
              <a:rPr lang="de-DE" sz="675" dirty="0">
                <a:solidFill>
                  <a:schemeClr val="bg1">
                    <a:lumMod val="75000"/>
                  </a:schemeClr>
                </a:solidFill>
              </a:rPr>
              <a:t>Quelle Foto: </a:t>
            </a:r>
            <a:r>
              <a:rPr lang="de-DE" sz="675" dirty="0" err="1">
                <a:solidFill>
                  <a:schemeClr val="bg1">
                    <a:lumMod val="75000"/>
                  </a:schemeClr>
                </a:solidFill>
              </a:rPr>
              <a:t>unsplash</a:t>
            </a:r>
            <a:endParaRPr lang="de-DE" sz="675" dirty="0">
              <a:solidFill>
                <a:schemeClr val="bg1">
                  <a:lumMod val="75000"/>
                </a:schemeClr>
              </a:solidFill>
            </a:endParaRPr>
          </a:p>
        </p:txBody>
      </p:sp>
    </p:spTree>
    <p:extLst>
      <p:ext uri="{BB962C8B-B14F-4D97-AF65-F5344CB8AC3E}">
        <p14:creationId xmlns:p14="http://schemas.microsoft.com/office/powerpoint/2010/main" val="17552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7DBA7-798C-9B46-8AA2-7D4BD63F83AD}"/>
              </a:ext>
            </a:extLst>
          </p:cNvPr>
          <p:cNvSpPr>
            <a:spLocks noGrp="1"/>
          </p:cNvSpPr>
          <p:nvPr>
            <p:ph type="title"/>
          </p:nvPr>
        </p:nvSpPr>
        <p:spPr>
          <a:xfrm>
            <a:off x="155161" y="85120"/>
            <a:ext cx="6544007" cy="849502"/>
          </a:xfrm>
        </p:spPr>
        <p:txBody>
          <a:bodyPr>
            <a:normAutofit fontScale="90000"/>
          </a:bodyPr>
          <a:lstStyle/>
          <a:p>
            <a:r>
              <a:rPr lang="de-DE" sz="2700" dirty="0">
                <a:solidFill>
                  <a:srgbClr val="1F5360"/>
                </a:solidFill>
              </a:rPr>
              <a:t>Professionelle Begleitung im Nachfolgeprozess </a:t>
            </a:r>
          </a:p>
        </p:txBody>
      </p:sp>
      <p:sp>
        <p:nvSpPr>
          <p:cNvPr id="5" name="Fußzeilenplatzhalter 4">
            <a:extLst>
              <a:ext uri="{FF2B5EF4-FFF2-40B4-BE49-F238E27FC236}">
                <a16:creationId xmlns:a16="http://schemas.microsoft.com/office/drawing/2014/main" id="{A53DA353-32D7-584D-A902-C7A0AF756FA1}"/>
              </a:ext>
            </a:extLst>
          </p:cNvPr>
          <p:cNvSpPr>
            <a:spLocks noGrp="1"/>
          </p:cNvSpPr>
          <p:nvPr>
            <p:ph type="ftr" sz="quarter" idx="11"/>
          </p:nvPr>
        </p:nvSpPr>
        <p:spPr/>
        <p:txBody>
          <a:bodyPr/>
          <a:lstStyle/>
          <a:p>
            <a:r>
              <a:rPr lang="de-DE" dirty="0"/>
              <a:t>Rolle, Dynamiken, Emotionen im Nachfolgeprozess    </a:t>
            </a:r>
            <a:r>
              <a:rPr lang="de-DE" dirty="0" err="1"/>
              <a:t>www.julia-thordsen.de</a:t>
            </a:r>
            <a:r>
              <a:rPr lang="de-DE" dirty="0"/>
              <a:t>   </a:t>
            </a:r>
          </a:p>
        </p:txBody>
      </p:sp>
      <p:sp>
        <p:nvSpPr>
          <p:cNvPr id="13" name="Textfeld 12">
            <a:extLst>
              <a:ext uri="{FF2B5EF4-FFF2-40B4-BE49-F238E27FC236}">
                <a16:creationId xmlns:a16="http://schemas.microsoft.com/office/drawing/2014/main" id="{F4181386-9EF9-A2BB-04D5-109B409DA7B3}"/>
              </a:ext>
            </a:extLst>
          </p:cNvPr>
          <p:cNvSpPr txBox="1"/>
          <p:nvPr/>
        </p:nvSpPr>
        <p:spPr>
          <a:xfrm>
            <a:off x="155160" y="1036714"/>
            <a:ext cx="5674140" cy="2862322"/>
          </a:xfrm>
          <a:prstGeom prst="rect">
            <a:avLst/>
          </a:prstGeom>
          <a:noFill/>
          <a:ln>
            <a:solidFill>
              <a:srgbClr val="1F5360"/>
            </a:solidFill>
          </a:ln>
        </p:spPr>
        <p:txBody>
          <a:bodyPr wrap="square">
            <a:spAutoFit/>
          </a:bodyPr>
          <a:lstStyle/>
          <a:p>
            <a:pPr marL="257175" indent="-257175">
              <a:buFont typeface="Wingdings" pitchFamily="2" charset="2"/>
              <a:buChar char="ü"/>
            </a:pPr>
            <a:r>
              <a:rPr lang="de-DE" sz="1500" dirty="0">
                <a:solidFill>
                  <a:srgbClr val="1F5360"/>
                </a:solidFill>
              </a:rPr>
              <a:t>Schaffen Sie Bewusstsein für die Dynamiken innerhalb Ihrer Familie</a:t>
            </a:r>
          </a:p>
          <a:p>
            <a:pPr marL="214313" indent="-214313">
              <a:buFont typeface="Wingdings" pitchFamily="2" charset="2"/>
              <a:buChar char="ü"/>
            </a:pPr>
            <a:endParaRPr lang="de-DE" sz="1500" dirty="0">
              <a:solidFill>
                <a:srgbClr val="1F5360"/>
              </a:solidFill>
            </a:endParaRPr>
          </a:p>
          <a:p>
            <a:pPr marL="214313" indent="-214313">
              <a:buFont typeface="Wingdings" pitchFamily="2" charset="2"/>
              <a:buChar char="ü"/>
            </a:pPr>
            <a:r>
              <a:rPr lang="de-DE" sz="1500" dirty="0">
                <a:solidFill>
                  <a:srgbClr val="1F5360"/>
                </a:solidFill>
              </a:rPr>
              <a:t>Vermeiden Sie Konflikte und sensibilisieren Sie sich und Ihre Familie für das Thema der Nachfolge </a:t>
            </a:r>
          </a:p>
          <a:p>
            <a:pPr marL="214313" indent="-214313">
              <a:buFont typeface="Wingdings" pitchFamily="2" charset="2"/>
              <a:buChar char="ü"/>
            </a:pPr>
            <a:endParaRPr lang="de-DE" sz="1500" dirty="0">
              <a:solidFill>
                <a:srgbClr val="1F5360"/>
              </a:solidFill>
            </a:endParaRPr>
          </a:p>
          <a:p>
            <a:pPr marL="214313" indent="-214313">
              <a:buFont typeface="Wingdings" pitchFamily="2" charset="2"/>
              <a:buChar char="ü"/>
            </a:pPr>
            <a:r>
              <a:rPr lang="de-DE" sz="1500" dirty="0">
                <a:solidFill>
                  <a:srgbClr val="1F5360"/>
                </a:solidFill>
              </a:rPr>
              <a:t>Unterschätzen Sie dabei nicht die Dauer und Emotionen im Prozess</a:t>
            </a:r>
          </a:p>
          <a:p>
            <a:pPr marL="214313" indent="-214313">
              <a:buFont typeface="Wingdings" pitchFamily="2" charset="2"/>
              <a:buChar char="ü"/>
            </a:pPr>
            <a:endParaRPr lang="de-DE" sz="1500" dirty="0">
              <a:solidFill>
                <a:srgbClr val="1F5360"/>
              </a:solidFill>
            </a:endParaRPr>
          </a:p>
          <a:p>
            <a:pPr marL="214313" indent="-214313">
              <a:buFont typeface="Wingdings" pitchFamily="2" charset="2"/>
              <a:buChar char="ü"/>
            </a:pPr>
            <a:r>
              <a:rPr lang="de-DE" sz="1500" dirty="0">
                <a:solidFill>
                  <a:srgbClr val="1F5360"/>
                </a:solidFill>
              </a:rPr>
              <a:t>Planen Sie </a:t>
            </a:r>
            <a:r>
              <a:rPr lang="de-DE" sz="1500" b="1" dirty="0">
                <a:solidFill>
                  <a:srgbClr val="1F5360"/>
                </a:solidFill>
              </a:rPr>
              <a:t>rechtzeitig</a:t>
            </a:r>
            <a:r>
              <a:rPr lang="de-DE" sz="1500" dirty="0">
                <a:solidFill>
                  <a:srgbClr val="1F5360"/>
                </a:solidFill>
              </a:rPr>
              <a:t> Ihren Prozess der Nachfolge</a:t>
            </a:r>
          </a:p>
          <a:p>
            <a:pPr marL="214313" indent="-214313">
              <a:buFont typeface="Wingdings" pitchFamily="2" charset="2"/>
              <a:buChar char="ü"/>
            </a:pPr>
            <a:endParaRPr lang="de-DE" sz="1500" dirty="0">
              <a:solidFill>
                <a:srgbClr val="1F5360"/>
              </a:solidFill>
            </a:endParaRPr>
          </a:p>
          <a:p>
            <a:pPr marL="214313" indent="-214313">
              <a:buFont typeface="Wingdings" pitchFamily="2" charset="2"/>
              <a:buChar char="ü"/>
            </a:pPr>
            <a:r>
              <a:rPr lang="de-DE" sz="1500" dirty="0">
                <a:solidFill>
                  <a:srgbClr val="1F5360"/>
                </a:solidFill>
              </a:rPr>
              <a:t>Stärken Sie Ihre Inhaberfamilie und beauftragen Sie eine professionelle Prozessbegleitung, um schneller und nachhaltiger zum gewünschten Ergebnis zu kommen</a:t>
            </a:r>
          </a:p>
        </p:txBody>
      </p:sp>
      <p:pic>
        <p:nvPicPr>
          <p:cNvPr id="14" name="Grafik 13">
            <a:extLst>
              <a:ext uri="{FF2B5EF4-FFF2-40B4-BE49-F238E27FC236}">
                <a16:creationId xmlns:a16="http://schemas.microsoft.com/office/drawing/2014/main" id="{4CE39F63-B0C2-7CC4-07CD-6F07BE2A3F25}"/>
              </a:ext>
            </a:extLst>
          </p:cNvPr>
          <p:cNvPicPr>
            <a:picLocks noChangeAspect="1"/>
          </p:cNvPicPr>
          <p:nvPr/>
        </p:nvPicPr>
        <p:blipFill>
          <a:blip r:embed="rId3"/>
          <a:stretch>
            <a:fillRect/>
          </a:stretch>
        </p:blipFill>
        <p:spPr>
          <a:xfrm>
            <a:off x="6080011" y="1639821"/>
            <a:ext cx="2908829" cy="1633027"/>
          </a:xfrm>
          <a:prstGeom prst="rect">
            <a:avLst/>
          </a:prstGeom>
        </p:spPr>
      </p:pic>
      <p:pic>
        <p:nvPicPr>
          <p:cNvPr id="15" name="Grafik 14">
            <a:extLst>
              <a:ext uri="{FF2B5EF4-FFF2-40B4-BE49-F238E27FC236}">
                <a16:creationId xmlns:a16="http://schemas.microsoft.com/office/drawing/2014/main" id="{30DB02C6-21AF-A6C1-92E0-032456C610D2}"/>
              </a:ext>
            </a:extLst>
          </p:cNvPr>
          <p:cNvPicPr>
            <a:picLocks noChangeAspect="1"/>
          </p:cNvPicPr>
          <p:nvPr/>
        </p:nvPicPr>
        <p:blipFill>
          <a:blip r:embed="rId4"/>
          <a:stretch>
            <a:fillRect/>
          </a:stretch>
        </p:blipFill>
        <p:spPr>
          <a:xfrm>
            <a:off x="6488861" y="3382218"/>
            <a:ext cx="1948543" cy="1385045"/>
          </a:xfrm>
          <a:prstGeom prst="rect">
            <a:avLst/>
          </a:prstGeom>
        </p:spPr>
      </p:pic>
      <p:pic>
        <p:nvPicPr>
          <p:cNvPr id="16" name="Grafik 15">
            <a:extLst>
              <a:ext uri="{FF2B5EF4-FFF2-40B4-BE49-F238E27FC236}">
                <a16:creationId xmlns:a16="http://schemas.microsoft.com/office/drawing/2014/main" id="{15E5F828-AAF7-5FEC-F667-F157BE612B99}"/>
              </a:ext>
            </a:extLst>
          </p:cNvPr>
          <p:cNvPicPr>
            <a:picLocks noChangeAspect="1"/>
          </p:cNvPicPr>
          <p:nvPr/>
        </p:nvPicPr>
        <p:blipFill>
          <a:blip r:embed="rId5"/>
          <a:stretch>
            <a:fillRect/>
          </a:stretch>
        </p:blipFill>
        <p:spPr>
          <a:xfrm>
            <a:off x="7764236" y="319197"/>
            <a:ext cx="1003436" cy="1003436"/>
          </a:xfrm>
          <a:prstGeom prst="rect">
            <a:avLst/>
          </a:prstGeom>
        </p:spPr>
      </p:pic>
    </p:spTree>
    <p:extLst>
      <p:ext uri="{BB962C8B-B14F-4D97-AF65-F5344CB8AC3E}">
        <p14:creationId xmlns:p14="http://schemas.microsoft.com/office/powerpoint/2010/main" val="3701020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3. Fälle aus der Praxis </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EE25FA8B-91F8-0B4E-B50B-24DC5EF7FDDE}"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14</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1. Unternehmensnachfolge – Familie mit zwei Kindern - </a:t>
            </a:r>
          </a:p>
          <a:p>
            <a:pPr marL="0" indent="0"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Ausgangssituation</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Operatives Unternehmen</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b="1" u="sng" dirty="0">
                <a:solidFill>
                  <a:schemeClr val="tx1">
                    <a:lumMod val="75000"/>
                    <a:lumOff val="25000"/>
                  </a:schemeClr>
                </a:solidFill>
                <a:latin typeface="Verdana" charset="0"/>
                <a:ea typeface="Verdana" charset="0"/>
                <a:cs typeface="Verdana" charset="0"/>
              </a:rPr>
              <a:t>Weiteres</a:t>
            </a:r>
            <a:r>
              <a:rPr lang="de-DE" sz="1600" dirty="0">
                <a:solidFill>
                  <a:schemeClr val="tx1">
                    <a:lumMod val="75000"/>
                    <a:lumOff val="25000"/>
                  </a:schemeClr>
                </a:solidFill>
                <a:latin typeface="Verdana" charset="0"/>
                <a:ea typeface="Verdana" charset="0"/>
                <a:cs typeface="Verdana" charset="0"/>
              </a:rPr>
              <a:t> wesentliches Privatvermögen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endParaRPr lang="de-DE" sz="16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Lösungsansätze</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a) Schenkung des Unternehmens mit Nießbrauch – Kind A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b) Schenkung von Privatvermögen mit Nießbrauch – Kind B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u="sng" dirty="0">
                <a:solidFill>
                  <a:schemeClr val="tx1">
                    <a:lumMod val="75000"/>
                    <a:lumOff val="25000"/>
                  </a:schemeClr>
                </a:solidFill>
                <a:latin typeface="Verdana" charset="0"/>
                <a:ea typeface="Verdana" charset="0"/>
                <a:cs typeface="Verdana" charset="0"/>
              </a:rPr>
              <a:t>Frage</a:t>
            </a:r>
            <a:r>
              <a:rPr lang="de-DE" sz="1600" dirty="0">
                <a:solidFill>
                  <a:schemeClr val="tx1">
                    <a:lumMod val="75000"/>
                    <a:lumOff val="25000"/>
                  </a:schemeClr>
                </a:solidFill>
                <a:latin typeface="Verdana" charset="0"/>
                <a:ea typeface="Verdana" charset="0"/>
                <a:cs typeface="Verdana" charset="0"/>
              </a:rPr>
              <a:t>: Faire Verteilung / Sicherung Ehefrau / Steuerbelastung?</a:t>
            </a:r>
          </a:p>
          <a:p>
            <a:pPr marL="625475" lvl="1" indent="-357188"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marL="0" indent="0" fontAlgn="auto">
              <a:lnSpc>
                <a:spcPct val="125000"/>
              </a:lnSpc>
              <a:spcBef>
                <a:spcPts val="0"/>
              </a:spcBef>
              <a:spcAft>
                <a:spcPts val="0"/>
              </a:spcAft>
              <a:buClr>
                <a:schemeClr val="bg1">
                  <a:lumMod val="50000"/>
                </a:schemeClr>
              </a:buClr>
              <a:buFont typeface="Arial"/>
              <a:buNone/>
              <a:defRPr/>
            </a:pPr>
            <a:endParaRPr lang="de-DE" sz="1000" dirty="0">
              <a:solidFill>
                <a:schemeClr val="tx1">
                  <a:lumMod val="75000"/>
                  <a:lumOff val="25000"/>
                </a:schemeClr>
              </a:solidFill>
              <a:latin typeface="Verdana" charset="0"/>
              <a:ea typeface="Verdana" charset="0"/>
              <a:cs typeface="Verdana" charset="0"/>
            </a:endParaRPr>
          </a:p>
        </p:txBody>
      </p:sp>
      <p:pic>
        <p:nvPicPr>
          <p:cNvPr id="43013" name="Bild 12" descr="￼TANDEM LOGO V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7763" y="73025"/>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52" y="782665"/>
            <a:ext cx="1080575" cy="1036582"/>
          </a:xfrm>
          <a:prstGeom prst="rect">
            <a:avLst/>
          </a:prstGeom>
        </p:spPr>
      </p:pic>
      <p:sp>
        <p:nvSpPr>
          <p:cNvPr id="2" name="Textfeld 1"/>
          <p:cNvSpPr txBox="1"/>
          <p:nvPr/>
        </p:nvSpPr>
        <p:spPr>
          <a:xfrm>
            <a:off x="5018887" y="1472455"/>
            <a:ext cx="3658387" cy="769441"/>
          </a:xfrm>
          <a:prstGeom prst="rect">
            <a:avLst/>
          </a:prstGeom>
          <a:noFill/>
        </p:spPr>
        <p:txBody>
          <a:bodyPr wrap="square" rtlCol="0">
            <a:spAutoFit/>
          </a:bodyPr>
          <a:lstStyle/>
          <a:p>
            <a:endParaRPr lang="de-DE" sz="1400" dirty="0">
              <a:latin typeface="Verdana" panose="020B0604030504040204" pitchFamily="34" charset="0"/>
              <a:ea typeface="Verdana" panose="020B0604030504040204" pitchFamily="34" charset="0"/>
              <a:cs typeface="Verdana" panose="020B0604030504040204" pitchFamily="34" charset="0"/>
            </a:endParaRPr>
          </a:p>
          <a:p>
            <a:r>
              <a:rPr lang="de-DE" sz="12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1959354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3. Fälle aus der Praxis </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EE25FA8B-91F8-0B4E-B50B-24DC5EF7FDDE}"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15</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2. Unternehmensnachfolge – Familie mit zwei Kindern - </a:t>
            </a:r>
          </a:p>
          <a:p>
            <a:pPr marL="0" indent="0"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Ausgangssituation</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Operatives Unternehmen mit Immobilie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b="1" u="sng" dirty="0">
                <a:solidFill>
                  <a:schemeClr val="tx1">
                    <a:lumMod val="75000"/>
                    <a:lumOff val="25000"/>
                  </a:schemeClr>
                </a:solidFill>
                <a:latin typeface="Verdana" charset="0"/>
                <a:ea typeface="Verdana" charset="0"/>
                <a:cs typeface="Verdana" charset="0"/>
              </a:rPr>
              <a:t>Kein/Geringes</a:t>
            </a:r>
            <a:r>
              <a:rPr lang="de-DE" sz="1600" dirty="0">
                <a:solidFill>
                  <a:schemeClr val="tx1">
                    <a:lumMod val="75000"/>
                    <a:lumOff val="25000"/>
                  </a:schemeClr>
                </a:solidFill>
                <a:latin typeface="Verdana" charset="0"/>
                <a:ea typeface="Verdana" charset="0"/>
                <a:cs typeface="Verdana" charset="0"/>
              </a:rPr>
              <a:t> wesentliches Privatvermögen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endParaRPr lang="de-DE" sz="16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Lösungsansätze</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a) Schenkung an wen?</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b) Verkauf Unternehmen / Schenkung Kaufpreisforderung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c) Verkauf operatives Unternehmen / Verpachtungsmodell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d) Vorherige Übertragung Immobilie / operatives Unternehmen  </a:t>
            </a:r>
          </a:p>
          <a:p>
            <a:pPr marL="625475" lvl="1" indent="-357188"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marL="0" indent="0" fontAlgn="auto">
              <a:lnSpc>
                <a:spcPct val="125000"/>
              </a:lnSpc>
              <a:spcBef>
                <a:spcPts val="0"/>
              </a:spcBef>
              <a:spcAft>
                <a:spcPts val="0"/>
              </a:spcAft>
              <a:buClr>
                <a:schemeClr val="bg1">
                  <a:lumMod val="50000"/>
                </a:schemeClr>
              </a:buClr>
              <a:buFont typeface="Arial"/>
              <a:buNone/>
              <a:defRPr/>
            </a:pPr>
            <a:endParaRPr lang="de-DE" sz="1000" dirty="0">
              <a:solidFill>
                <a:schemeClr val="tx1">
                  <a:lumMod val="75000"/>
                  <a:lumOff val="25000"/>
                </a:schemeClr>
              </a:solidFill>
              <a:latin typeface="Verdana" charset="0"/>
              <a:ea typeface="Verdana" charset="0"/>
              <a:cs typeface="Verdana" charset="0"/>
            </a:endParaRPr>
          </a:p>
        </p:txBody>
      </p:sp>
      <p:pic>
        <p:nvPicPr>
          <p:cNvPr id="43013" name="Bild 12" descr="￼TANDEM LOGO V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7763" y="73025"/>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52" y="782665"/>
            <a:ext cx="1080575" cy="1036582"/>
          </a:xfrm>
          <a:prstGeom prst="rect">
            <a:avLst/>
          </a:prstGeom>
        </p:spPr>
      </p:pic>
      <p:sp>
        <p:nvSpPr>
          <p:cNvPr id="2" name="Textfeld 1"/>
          <p:cNvSpPr txBox="1"/>
          <p:nvPr/>
        </p:nvSpPr>
        <p:spPr>
          <a:xfrm>
            <a:off x="5018887" y="1472455"/>
            <a:ext cx="3658387" cy="769441"/>
          </a:xfrm>
          <a:prstGeom prst="rect">
            <a:avLst/>
          </a:prstGeom>
          <a:noFill/>
        </p:spPr>
        <p:txBody>
          <a:bodyPr wrap="square" rtlCol="0">
            <a:spAutoFit/>
          </a:bodyPr>
          <a:lstStyle/>
          <a:p>
            <a:endParaRPr lang="de-DE" sz="1400" dirty="0">
              <a:latin typeface="Verdana" panose="020B0604030504040204" pitchFamily="34" charset="0"/>
              <a:ea typeface="Verdana" panose="020B0604030504040204" pitchFamily="34" charset="0"/>
              <a:cs typeface="Verdana" panose="020B0604030504040204" pitchFamily="34" charset="0"/>
            </a:endParaRPr>
          </a:p>
          <a:p>
            <a:r>
              <a:rPr lang="de-DE" sz="12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821892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3. Fälle aus der Praxis </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EE25FA8B-91F8-0B4E-B50B-24DC5EF7FDDE}"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16</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3. Unternehmensnachfolge – Unternehmer/in ohne Kinder - </a:t>
            </a:r>
          </a:p>
          <a:p>
            <a:pPr marL="0" indent="0"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Ausgangssituation</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Operatives Unternehmen mit Immobilienvermögen</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endParaRPr lang="de-DE" sz="16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Lösungsansätze  </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Wer soll mein Vermögen erben? / Wer wird Erbe ohne Testament?</a:t>
            </a:r>
            <a:endParaRPr lang="de-DE" sz="1200" dirty="0">
              <a:solidFill>
                <a:schemeClr val="tx1">
                  <a:lumMod val="75000"/>
                  <a:lumOff val="25000"/>
                </a:schemeClr>
              </a:solidFill>
              <a:latin typeface="Verdana" charset="0"/>
              <a:ea typeface="Verdana" charset="0"/>
              <a:cs typeface="Verdana" charset="0"/>
            </a:endParaRP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Verkauf des operativen Unternehmens mit/ohne Immobilie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Kaufpreisvereinbarungen wichtig – </a:t>
            </a:r>
            <a:r>
              <a:rPr lang="de-DE" sz="1600" u="sng" dirty="0">
                <a:solidFill>
                  <a:schemeClr val="tx1">
                    <a:lumMod val="75000"/>
                    <a:lumOff val="25000"/>
                  </a:schemeClr>
                </a:solidFill>
                <a:latin typeface="Verdana" charset="0"/>
                <a:ea typeface="Verdana" charset="0"/>
                <a:cs typeface="Verdana" charset="0"/>
              </a:rPr>
              <a:t>Sofort/Raten/Rente </a:t>
            </a: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marL="0" indent="0" fontAlgn="auto">
              <a:lnSpc>
                <a:spcPct val="125000"/>
              </a:lnSpc>
              <a:spcBef>
                <a:spcPts val="0"/>
              </a:spcBef>
              <a:spcAft>
                <a:spcPts val="0"/>
              </a:spcAft>
              <a:buClr>
                <a:schemeClr val="bg1">
                  <a:lumMod val="50000"/>
                </a:schemeClr>
              </a:buClr>
              <a:buFont typeface="Arial"/>
              <a:buNone/>
              <a:defRPr/>
            </a:pPr>
            <a:endParaRPr lang="de-DE" sz="1000" dirty="0">
              <a:solidFill>
                <a:schemeClr val="tx1">
                  <a:lumMod val="75000"/>
                  <a:lumOff val="25000"/>
                </a:schemeClr>
              </a:solidFill>
              <a:latin typeface="Verdana" charset="0"/>
              <a:ea typeface="Verdana" charset="0"/>
              <a:cs typeface="Verdana" charset="0"/>
            </a:endParaRPr>
          </a:p>
        </p:txBody>
      </p:sp>
      <p:pic>
        <p:nvPicPr>
          <p:cNvPr id="43013" name="Bild 12" descr="￼TANDEM LOGO V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7763" y="73025"/>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52" y="782665"/>
            <a:ext cx="1080575" cy="1036582"/>
          </a:xfrm>
          <a:prstGeom prst="rect">
            <a:avLst/>
          </a:prstGeom>
        </p:spPr>
      </p:pic>
      <p:sp>
        <p:nvSpPr>
          <p:cNvPr id="2" name="Textfeld 1"/>
          <p:cNvSpPr txBox="1"/>
          <p:nvPr/>
        </p:nvSpPr>
        <p:spPr>
          <a:xfrm>
            <a:off x="5018887" y="1472455"/>
            <a:ext cx="3658387" cy="769441"/>
          </a:xfrm>
          <a:prstGeom prst="rect">
            <a:avLst/>
          </a:prstGeom>
          <a:noFill/>
        </p:spPr>
        <p:txBody>
          <a:bodyPr wrap="square" rtlCol="0">
            <a:spAutoFit/>
          </a:bodyPr>
          <a:lstStyle/>
          <a:p>
            <a:endParaRPr lang="de-DE" sz="1400" dirty="0">
              <a:latin typeface="Verdana" panose="020B0604030504040204" pitchFamily="34" charset="0"/>
              <a:ea typeface="Verdana" panose="020B0604030504040204" pitchFamily="34" charset="0"/>
              <a:cs typeface="Verdana" panose="020B0604030504040204" pitchFamily="34" charset="0"/>
            </a:endParaRPr>
          </a:p>
          <a:p>
            <a:r>
              <a:rPr lang="de-DE" sz="12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7155656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3. Fälle aus der Praxis </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EE25FA8B-91F8-0B4E-B50B-24DC5EF7FDDE}"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17</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4. Unternehmensnachfolge – Zwei Unternehmen !!! - </a:t>
            </a:r>
          </a:p>
          <a:p>
            <a:pPr marL="0" indent="0"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Ausgangssituation</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Unternehmer an KG/GmbH/OHG/GbR beteiligt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Unternehmer verpachtet Immobilie/Marken an Gesellschaft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endParaRPr lang="de-DE" sz="1600" dirty="0">
              <a:solidFill>
                <a:schemeClr val="tx1">
                  <a:lumMod val="75000"/>
                  <a:lumOff val="25000"/>
                </a:schemeClr>
              </a:solidFill>
              <a:latin typeface="Verdana" charset="0"/>
              <a:ea typeface="Verdana" charset="0"/>
              <a:cs typeface="Verdana" charset="0"/>
            </a:endParaRPr>
          </a:p>
          <a:p>
            <a:pPr marL="268287" lvl="1" indent="0" fontAlgn="auto">
              <a:lnSpc>
                <a:spcPct val="150000"/>
              </a:lnSpc>
              <a:spcBef>
                <a:spcPts val="0"/>
              </a:spcBef>
              <a:spcAft>
                <a:spcPts val="0"/>
              </a:spcAft>
              <a:buClr>
                <a:schemeClr val="bg1">
                  <a:lumMod val="50000"/>
                </a:schemeClr>
              </a:buClr>
              <a:buNone/>
              <a:defRPr/>
            </a:pPr>
            <a:r>
              <a:rPr lang="de-DE" sz="1600" u="sng" dirty="0">
                <a:solidFill>
                  <a:schemeClr val="tx1">
                    <a:lumMod val="75000"/>
                    <a:lumOff val="25000"/>
                  </a:schemeClr>
                </a:solidFill>
                <a:latin typeface="Verdana" charset="0"/>
                <a:ea typeface="Verdana" charset="0"/>
                <a:cs typeface="Verdana" charset="0"/>
              </a:rPr>
              <a:t>Lösungshinweise  </a:t>
            </a:r>
            <a:r>
              <a:rPr lang="de-DE" sz="1600" dirty="0">
                <a:solidFill>
                  <a:schemeClr val="tx1">
                    <a:lumMod val="75000"/>
                    <a:lumOff val="25000"/>
                  </a:schemeClr>
                </a:solidFill>
                <a:latin typeface="Verdana" charset="0"/>
                <a:ea typeface="Verdana" charset="0"/>
                <a:cs typeface="Verdana" charset="0"/>
              </a:rPr>
              <a:t> </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WICHTIG: Vermögensaufnahme, Gesellschaftsvertrag, Testament</a:t>
            </a:r>
            <a:endParaRPr lang="de-DE" sz="1600" u="sng" dirty="0">
              <a:solidFill>
                <a:schemeClr val="tx1">
                  <a:lumMod val="75000"/>
                  <a:lumOff val="25000"/>
                </a:schemeClr>
              </a:solidFill>
              <a:latin typeface="Verdana" charset="0"/>
              <a:ea typeface="Verdana" charset="0"/>
              <a:cs typeface="Verdana" charset="0"/>
            </a:endParaRP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dirty="0">
                <a:solidFill>
                  <a:schemeClr val="tx1">
                    <a:lumMod val="75000"/>
                    <a:lumOff val="25000"/>
                  </a:schemeClr>
                </a:solidFill>
                <a:latin typeface="Verdana" charset="0"/>
                <a:ea typeface="Verdana" charset="0"/>
                <a:cs typeface="Verdana" charset="0"/>
              </a:rPr>
              <a:t>Zwei steuerliche Unternehmen stehen zur Übertragung an!</a:t>
            </a:r>
          </a:p>
          <a:p>
            <a:pPr marL="625475" lvl="1" indent="-357188" fontAlgn="auto">
              <a:lnSpc>
                <a:spcPct val="150000"/>
              </a:lnSpc>
              <a:spcBef>
                <a:spcPts val="0"/>
              </a:spcBef>
              <a:spcAft>
                <a:spcPts val="0"/>
              </a:spcAft>
              <a:buClr>
                <a:schemeClr val="bg1">
                  <a:lumMod val="50000"/>
                </a:schemeClr>
              </a:buClr>
              <a:buFont typeface="Wingdings" panose="05000000000000000000" pitchFamily="2" charset="2"/>
              <a:buChar char="§"/>
              <a:defRPr/>
            </a:pPr>
            <a:r>
              <a:rPr lang="de-DE" sz="1600" u="sng" dirty="0">
                <a:solidFill>
                  <a:schemeClr val="tx1">
                    <a:lumMod val="75000"/>
                    <a:lumOff val="25000"/>
                  </a:schemeClr>
                </a:solidFill>
                <a:latin typeface="Verdana" charset="0"/>
                <a:ea typeface="Verdana" charset="0"/>
                <a:cs typeface="Verdana" charset="0"/>
              </a:rPr>
              <a:t>Gleichzeitigkeit</a:t>
            </a:r>
            <a:r>
              <a:rPr lang="de-DE" sz="1600" dirty="0">
                <a:solidFill>
                  <a:schemeClr val="tx1">
                    <a:lumMod val="75000"/>
                    <a:lumOff val="25000"/>
                  </a:schemeClr>
                </a:solidFill>
                <a:latin typeface="Verdana" charset="0"/>
                <a:ea typeface="Verdana" charset="0"/>
                <a:cs typeface="Verdana" charset="0"/>
              </a:rPr>
              <a:t> der Übertragung ist steuerbegünstigt ab 55. </a:t>
            </a: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endParaRPr lang="de-DE" sz="1000" dirty="0">
              <a:solidFill>
                <a:schemeClr val="tx1">
                  <a:lumMod val="75000"/>
                  <a:lumOff val="25000"/>
                </a:schemeClr>
              </a:solidFill>
              <a:latin typeface="Verdana" charset="0"/>
              <a:ea typeface="Verdana" charset="0"/>
              <a:cs typeface="Verdana" charset="0"/>
            </a:endParaRPr>
          </a:p>
          <a:p>
            <a:pPr marL="0" indent="0" fontAlgn="auto">
              <a:lnSpc>
                <a:spcPct val="125000"/>
              </a:lnSpc>
              <a:spcBef>
                <a:spcPts val="0"/>
              </a:spcBef>
              <a:spcAft>
                <a:spcPts val="0"/>
              </a:spcAft>
              <a:buClr>
                <a:schemeClr val="bg1">
                  <a:lumMod val="50000"/>
                </a:schemeClr>
              </a:buClr>
              <a:buFont typeface="Arial"/>
              <a:buNone/>
              <a:defRPr/>
            </a:pPr>
            <a:endParaRPr lang="de-DE" sz="1000" dirty="0">
              <a:solidFill>
                <a:schemeClr val="tx1">
                  <a:lumMod val="75000"/>
                  <a:lumOff val="25000"/>
                </a:schemeClr>
              </a:solidFill>
              <a:latin typeface="Verdana" charset="0"/>
              <a:ea typeface="Verdana" charset="0"/>
              <a:cs typeface="Verdana" charset="0"/>
            </a:endParaRPr>
          </a:p>
        </p:txBody>
      </p:sp>
      <p:pic>
        <p:nvPicPr>
          <p:cNvPr id="43013" name="Bild 12" descr="￼TANDEM LOGO V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7763" y="73025"/>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52" y="782665"/>
            <a:ext cx="1080575" cy="1036582"/>
          </a:xfrm>
          <a:prstGeom prst="rect">
            <a:avLst/>
          </a:prstGeom>
        </p:spPr>
      </p:pic>
      <p:sp>
        <p:nvSpPr>
          <p:cNvPr id="2" name="Textfeld 1"/>
          <p:cNvSpPr txBox="1"/>
          <p:nvPr/>
        </p:nvSpPr>
        <p:spPr>
          <a:xfrm>
            <a:off x="5018887" y="1472455"/>
            <a:ext cx="3658387" cy="769441"/>
          </a:xfrm>
          <a:prstGeom prst="rect">
            <a:avLst/>
          </a:prstGeom>
          <a:noFill/>
        </p:spPr>
        <p:txBody>
          <a:bodyPr wrap="square" rtlCol="0">
            <a:spAutoFit/>
          </a:bodyPr>
          <a:lstStyle/>
          <a:p>
            <a:endParaRPr lang="de-DE" sz="1400" dirty="0">
              <a:latin typeface="Verdana" panose="020B0604030504040204" pitchFamily="34" charset="0"/>
              <a:ea typeface="Verdana" panose="020B0604030504040204" pitchFamily="34" charset="0"/>
              <a:cs typeface="Verdana" panose="020B0604030504040204" pitchFamily="34" charset="0"/>
            </a:endParaRPr>
          </a:p>
          <a:p>
            <a:r>
              <a:rPr lang="de-DE" sz="1200" dirty="0">
                <a:latin typeface="Verdana" panose="020B0604030504040204" pitchFamily="34" charset="0"/>
                <a:ea typeface="Verdana" panose="020B0604030504040204" pitchFamily="34" charset="0"/>
                <a:cs typeface="Verdana" panose="020B0604030504040204" pitchFamily="34" charset="0"/>
              </a:rPr>
              <a:t>    </a:t>
            </a:r>
          </a:p>
          <a:p>
            <a:pPr>
              <a:lnSpc>
                <a:spcPct val="150000"/>
              </a:lnSpc>
            </a:pPr>
            <a:endParaRPr lang="de-DE"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469700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9243" y="649288"/>
            <a:ext cx="8147050" cy="1743716"/>
          </a:xfrm>
        </p:spPr>
        <p:txBody>
          <a:bodyPr/>
          <a:lstStyle/>
          <a:p>
            <a:pPr eaLnBrk="1" hangingPunct="1">
              <a:lnSpc>
                <a:spcPct val="125000"/>
              </a:lnSpc>
              <a:spcBef>
                <a:spcPct val="0"/>
              </a:spcBef>
              <a:buClr>
                <a:srgbClr val="7F7F7F"/>
              </a:buClr>
            </a:pPr>
            <a:endParaRPr lang="de-DE" altLang="de-DE" sz="1500" dirty="0">
              <a:solidFill>
                <a:srgbClr val="262626"/>
              </a:solidFill>
              <a:latin typeface="Open Sans" charset="0"/>
              <a:ea typeface="Open Sans" charset="0"/>
              <a:cs typeface="Open Sans" charset="0"/>
            </a:endParaRPr>
          </a:p>
          <a:p>
            <a:pPr algn="ctr" eaLnBrk="1" hangingPunct="1">
              <a:lnSpc>
                <a:spcPct val="125000"/>
              </a:lnSpc>
              <a:spcBef>
                <a:spcPct val="0"/>
              </a:spcBef>
              <a:buClr>
                <a:srgbClr val="7F7F7F"/>
              </a:buClr>
              <a:buFont typeface="Arial" charset="0"/>
              <a:buNone/>
            </a:pPr>
            <a:r>
              <a:rPr lang="de-DE" altLang="de-DE" sz="7000" dirty="0">
                <a:solidFill>
                  <a:srgbClr val="63A945"/>
                </a:solidFill>
                <a:latin typeface="Segoe Script" charset="0"/>
                <a:ea typeface="Segoe Script" charset="0"/>
                <a:cs typeface="Segoe Script" charset="0"/>
              </a:rPr>
              <a:t>Ihre Fragen….</a:t>
            </a:r>
          </a:p>
        </p:txBody>
      </p:sp>
      <p:sp>
        <p:nvSpPr>
          <p:cNvPr id="8" name="Titel 1"/>
          <p:cNvSpPr txBox="1">
            <a:spLocks/>
          </p:cNvSpPr>
          <p:nvPr/>
        </p:nvSpPr>
        <p:spPr>
          <a:xfrm>
            <a:off x="0" y="73025"/>
            <a:ext cx="6994525" cy="576263"/>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de-DE" sz="1800" spc="120" dirty="0">
              <a:solidFill>
                <a:schemeClr val="bg1"/>
              </a:solidFill>
              <a:latin typeface="Verdana" charset="0"/>
              <a:ea typeface="Verdana" charset="0"/>
              <a:cs typeface="Verdana" charset="0"/>
            </a:endParaRPr>
          </a:p>
        </p:txBody>
      </p:sp>
      <p:sp>
        <p:nvSpPr>
          <p:cNvPr id="11" name="Textfeld 10"/>
          <p:cNvSpPr txBox="1"/>
          <p:nvPr/>
        </p:nvSpPr>
        <p:spPr>
          <a:xfrm rot="5400000">
            <a:off x="6824606" y="-1543319"/>
            <a:ext cx="446276" cy="4160762"/>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700" spc="150" dirty="0">
                <a:solidFill>
                  <a:srgbClr val="F2F2F2"/>
                </a:solidFill>
                <a:latin typeface="Open Sans"/>
                <a:cs typeface="Open Sans"/>
              </a:rPr>
              <a:t>Unternehmensnachfolge</a:t>
            </a:r>
            <a:endParaRPr lang="de-DE" sz="1700" spc="150" dirty="0">
              <a:solidFill>
                <a:srgbClr val="F2F2F2"/>
              </a:solidFill>
              <a:latin typeface="Verdana" charset="0"/>
              <a:ea typeface="Verdana" charset="0"/>
              <a:cs typeface="Verdana" charset="0"/>
            </a:endParaRPr>
          </a:p>
        </p:txBody>
      </p:sp>
      <p:sp>
        <p:nvSpPr>
          <p:cNvPr id="12" name="Textfeld 11"/>
          <p:cNvSpPr txBox="1">
            <a:spLocks noChangeArrowheads="1"/>
          </p:cNvSpPr>
          <p:nvPr/>
        </p:nvSpPr>
        <p:spPr bwMode="auto">
          <a:xfrm>
            <a:off x="333853" y="2881714"/>
            <a:ext cx="84762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de-DE" altLang="de-DE" sz="2400" b="1" dirty="0">
                <a:latin typeface="Verdana" charset="0"/>
                <a:ea typeface="Verdana" charset="0"/>
                <a:cs typeface="Verdana" charset="0"/>
              </a:rPr>
              <a:t>Das Vortragsteam </a:t>
            </a:r>
          </a:p>
          <a:p>
            <a:pPr algn="ctr" eaLnBrk="1" hangingPunct="1">
              <a:spcBef>
                <a:spcPct val="0"/>
              </a:spcBef>
              <a:buFontTx/>
              <a:buNone/>
            </a:pPr>
            <a:endParaRPr lang="de-DE" altLang="de-DE" sz="1600" dirty="0">
              <a:solidFill>
                <a:srgbClr val="FF8000"/>
              </a:solidFill>
              <a:latin typeface="Verdana" charset="0"/>
              <a:ea typeface="Verdana" charset="0"/>
              <a:cs typeface="Verdana" charset="0"/>
            </a:endParaRPr>
          </a:p>
          <a:p>
            <a:pPr algn="ctr" eaLnBrk="1" hangingPunct="1">
              <a:spcBef>
                <a:spcPct val="0"/>
              </a:spcBef>
              <a:buFontTx/>
              <a:buNone/>
            </a:pPr>
            <a:endParaRPr lang="de-DE" altLang="de-DE" sz="1600" dirty="0">
              <a:solidFill>
                <a:srgbClr val="FF8000"/>
              </a:solidFill>
              <a:latin typeface="Verdana" charset="0"/>
              <a:ea typeface="Verdana" charset="0"/>
              <a:cs typeface="Verdana" charset="0"/>
            </a:endParaRPr>
          </a:p>
          <a:p>
            <a:pPr algn="ctr" eaLnBrk="1" hangingPunct="1">
              <a:spcBef>
                <a:spcPct val="0"/>
              </a:spcBef>
              <a:buFontTx/>
              <a:buNone/>
            </a:pPr>
            <a:r>
              <a:rPr lang="de-DE" altLang="de-DE" sz="2400" dirty="0">
                <a:solidFill>
                  <a:srgbClr val="FF8000"/>
                </a:solidFill>
                <a:latin typeface="Verdana" charset="0"/>
                <a:ea typeface="Verdana" charset="0"/>
                <a:cs typeface="Verdana" charset="0"/>
              </a:rPr>
              <a:t>Dr. Albert Platt  -  Julia Thordsen  -  Wolfgang Lüth 	</a:t>
            </a:r>
            <a:r>
              <a:rPr lang="de-DE" altLang="de-DE" sz="1600" dirty="0">
                <a:solidFill>
                  <a:srgbClr val="FF8000"/>
                </a:solidFill>
                <a:latin typeface="Verdana" charset="0"/>
                <a:ea typeface="Verdana" charset="0"/>
                <a:cs typeface="Verdana" charset="0"/>
              </a:rPr>
              <a:t>	</a:t>
            </a:r>
            <a:endParaRPr lang="de-DE" altLang="de-DE" sz="1200" dirty="0">
              <a:latin typeface="Verdana" charset="0"/>
              <a:ea typeface="Verdana" charset="0"/>
              <a:cs typeface="Verdana"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par>
                                <p:cTn id="12" presetID="10" presetClass="entr" presetSubtype="0" fill="hold" grpId="0" nodeType="withEffect">
                                  <p:stCondLst>
                                    <p:cond delay="5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9243" y="649288"/>
            <a:ext cx="8147050" cy="1743716"/>
          </a:xfrm>
        </p:spPr>
        <p:txBody>
          <a:bodyPr/>
          <a:lstStyle/>
          <a:p>
            <a:pPr eaLnBrk="1" hangingPunct="1">
              <a:lnSpc>
                <a:spcPct val="125000"/>
              </a:lnSpc>
              <a:spcBef>
                <a:spcPct val="0"/>
              </a:spcBef>
              <a:buClr>
                <a:srgbClr val="7F7F7F"/>
              </a:buClr>
            </a:pPr>
            <a:endParaRPr lang="de-DE" altLang="de-DE" sz="1500" dirty="0">
              <a:solidFill>
                <a:srgbClr val="262626"/>
              </a:solidFill>
              <a:latin typeface="Open Sans" charset="0"/>
              <a:ea typeface="Open Sans" charset="0"/>
              <a:cs typeface="Open Sans" charset="0"/>
            </a:endParaRPr>
          </a:p>
          <a:p>
            <a:pPr algn="ctr" eaLnBrk="1" hangingPunct="1">
              <a:lnSpc>
                <a:spcPct val="125000"/>
              </a:lnSpc>
              <a:spcBef>
                <a:spcPct val="0"/>
              </a:spcBef>
              <a:buClr>
                <a:srgbClr val="7F7F7F"/>
              </a:buClr>
              <a:buFont typeface="Arial" charset="0"/>
              <a:buNone/>
            </a:pPr>
            <a:r>
              <a:rPr lang="de-DE" altLang="de-DE" sz="6000" dirty="0">
                <a:solidFill>
                  <a:srgbClr val="63A945"/>
                </a:solidFill>
                <a:latin typeface="Segoe Script" charset="0"/>
                <a:ea typeface="Segoe Script" charset="0"/>
                <a:cs typeface="Segoe Script" charset="0"/>
              </a:rPr>
              <a:t>Folgeveranstaltung</a:t>
            </a:r>
          </a:p>
        </p:txBody>
      </p:sp>
      <p:sp>
        <p:nvSpPr>
          <p:cNvPr id="8" name="Titel 1"/>
          <p:cNvSpPr txBox="1">
            <a:spLocks/>
          </p:cNvSpPr>
          <p:nvPr/>
        </p:nvSpPr>
        <p:spPr>
          <a:xfrm>
            <a:off x="0" y="73025"/>
            <a:ext cx="6994525" cy="576263"/>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de-DE" sz="1800" spc="120" dirty="0">
              <a:solidFill>
                <a:schemeClr val="bg1"/>
              </a:solidFill>
              <a:latin typeface="Verdana" charset="0"/>
              <a:ea typeface="Verdana" charset="0"/>
              <a:cs typeface="Verdana" charset="0"/>
            </a:endParaRPr>
          </a:p>
        </p:txBody>
      </p:sp>
      <p:sp>
        <p:nvSpPr>
          <p:cNvPr id="11" name="Textfeld 10"/>
          <p:cNvSpPr txBox="1"/>
          <p:nvPr/>
        </p:nvSpPr>
        <p:spPr>
          <a:xfrm rot="5400000">
            <a:off x="6824606" y="-1543319"/>
            <a:ext cx="446276" cy="4160762"/>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700" spc="150" dirty="0">
                <a:solidFill>
                  <a:srgbClr val="F2F2F2"/>
                </a:solidFill>
                <a:latin typeface="Open Sans"/>
                <a:cs typeface="Open Sans"/>
              </a:rPr>
              <a:t>Unternehmensnachfolge</a:t>
            </a:r>
            <a:endParaRPr lang="de-DE" sz="1700" spc="150" dirty="0">
              <a:solidFill>
                <a:srgbClr val="F2F2F2"/>
              </a:solidFill>
              <a:latin typeface="Verdana" charset="0"/>
              <a:ea typeface="Verdana" charset="0"/>
              <a:cs typeface="Verdana" charset="0"/>
            </a:endParaRPr>
          </a:p>
        </p:txBody>
      </p:sp>
      <p:sp>
        <p:nvSpPr>
          <p:cNvPr id="12" name="Textfeld 11"/>
          <p:cNvSpPr txBox="1">
            <a:spLocks noChangeArrowheads="1"/>
          </p:cNvSpPr>
          <p:nvPr/>
        </p:nvSpPr>
        <p:spPr bwMode="auto">
          <a:xfrm>
            <a:off x="333853" y="2881714"/>
            <a:ext cx="84762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de-DE" altLang="de-DE" sz="2400" b="1" dirty="0">
                <a:latin typeface="Verdana" charset="0"/>
                <a:ea typeface="Verdana" charset="0"/>
                <a:cs typeface="Verdana" charset="0"/>
              </a:rPr>
              <a:t>Workshop im II. Halbjahr 2022</a:t>
            </a:r>
          </a:p>
          <a:p>
            <a:pPr algn="ctr" eaLnBrk="1" hangingPunct="1">
              <a:spcBef>
                <a:spcPct val="0"/>
              </a:spcBef>
              <a:buFontTx/>
              <a:buNone/>
            </a:pPr>
            <a:endParaRPr lang="de-DE" altLang="de-DE" sz="1600" dirty="0">
              <a:solidFill>
                <a:srgbClr val="FF8000"/>
              </a:solidFill>
              <a:latin typeface="Verdana" charset="0"/>
              <a:ea typeface="Verdana" charset="0"/>
              <a:cs typeface="Verdana" charset="0"/>
            </a:endParaRPr>
          </a:p>
          <a:p>
            <a:pPr algn="ctr" eaLnBrk="1" hangingPunct="1">
              <a:spcBef>
                <a:spcPct val="0"/>
              </a:spcBef>
              <a:buFontTx/>
              <a:buNone/>
            </a:pPr>
            <a:endParaRPr lang="de-DE" altLang="de-DE" sz="1600" dirty="0">
              <a:solidFill>
                <a:srgbClr val="FF8000"/>
              </a:solidFill>
              <a:latin typeface="Verdana" charset="0"/>
              <a:ea typeface="Verdana" charset="0"/>
              <a:cs typeface="Verdana" charset="0"/>
            </a:endParaRPr>
          </a:p>
          <a:p>
            <a:pPr algn="ctr" eaLnBrk="1" hangingPunct="1">
              <a:spcBef>
                <a:spcPct val="0"/>
              </a:spcBef>
              <a:buFontTx/>
              <a:buNone/>
            </a:pPr>
            <a:r>
              <a:rPr lang="de-DE" altLang="de-DE" sz="2400" dirty="0">
                <a:solidFill>
                  <a:srgbClr val="FF8000"/>
                </a:solidFill>
                <a:latin typeface="Verdana" charset="0"/>
                <a:ea typeface="Verdana" charset="0"/>
                <a:cs typeface="Verdana" charset="0"/>
              </a:rPr>
              <a:t>Dr. Albert Platt  -  Julia Thordsen  -  Wolfgang Lüth 	</a:t>
            </a:r>
            <a:r>
              <a:rPr lang="de-DE" altLang="de-DE" sz="1600" dirty="0">
                <a:solidFill>
                  <a:srgbClr val="FF8000"/>
                </a:solidFill>
                <a:latin typeface="Verdana" charset="0"/>
                <a:ea typeface="Verdana" charset="0"/>
                <a:cs typeface="Verdana" charset="0"/>
              </a:rPr>
              <a:t>	</a:t>
            </a:r>
            <a:endParaRPr lang="de-DE" altLang="de-DE" sz="1200" dirty="0">
              <a:latin typeface="Verdana" charset="0"/>
              <a:ea typeface="Verdana" charset="0"/>
              <a:cs typeface="Verdana" charset="0"/>
            </a:endParaRPr>
          </a:p>
        </p:txBody>
      </p:sp>
    </p:spTree>
    <p:extLst>
      <p:ext uri="{BB962C8B-B14F-4D97-AF65-F5344CB8AC3E}">
        <p14:creationId xmlns:p14="http://schemas.microsoft.com/office/powerpoint/2010/main" val="3099814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par>
                                <p:cTn id="12" presetID="10" presetClass="entr" presetSubtype="0" fill="hold" grpId="0" nodeType="withEffect">
                                  <p:stCondLst>
                                    <p:cond delay="500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Referenten</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7ABAD97C-15E3-A94B-A320-550EBE8786D7}"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2</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10" name="Textfeld 9"/>
          <p:cNvSpPr txBox="1"/>
          <p:nvPr/>
        </p:nvSpPr>
        <p:spPr>
          <a:xfrm>
            <a:off x="340266" y="2419084"/>
            <a:ext cx="2558601" cy="2723823"/>
          </a:xfrm>
          <a:prstGeom prst="rect">
            <a:avLst/>
          </a:prstGeom>
          <a:noFill/>
        </p:spPr>
        <p:txBody>
          <a:bodyPr wrap="square" rtlCol="0">
            <a:spAutoFit/>
          </a:bodyPr>
          <a:lstStyle/>
          <a:p>
            <a:r>
              <a:rPr lang="de-DE" sz="950" dirty="0">
                <a:solidFill>
                  <a:schemeClr val="tx1">
                    <a:lumMod val="75000"/>
                    <a:lumOff val="25000"/>
                  </a:schemeClr>
                </a:solidFill>
                <a:latin typeface="Verdana" charset="0"/>
                <a:ea typeface="Verdana" charset="0"/>
                <a:cs typeface="Verdana" charset="0"/>
              </a:rPr>
              <a:t>Dr.-Ing. Qualitätsmanagement, </a:t>
            </a:r>
          </a:p>
          <a:p>
            <a:r>
              <a:rPr lang="de-DE" sz="950" dirty="0">
                <a:solidFill>
                  <a:schemeClr val="tx1">
                    <a:lumMod val="75000"/>
                    <a:lumOff val="25000"/>
                  </a:schemeClr>
                </a:solidFill>
                <a:latin typeface="Verdana" charset="0"/>
                <a:ea typeface="Verdana" charset="0"/>
                <a:cs typeface="Verdana" charset="0"/>
              </a:rPr>
              <a:t>Dipl.-Ing. Produktionstechnik</a:t>
            </a:r>
          </a:p>
          <a:p>
            <a:r>
              <a:rPr lang="de-DE" sz="950" dirty="0">
                <a:solidFill>
                  <a:schemeClr val="tx1">
                    <a:lumMod val="75000"/>
                    <a:lumOff val="25000"/>
                  </a:schemeClr>
                </a:solidFill>
                <a:latin typeface="Verdana" charset="0"/>
                <a:ea typeface="Verdana" charset="0"/>
                <a:cs typeface="Verdana" charset="0"/>
              </a:rPr>
              <a:t>Fachberater Unternehmensnachfolge</a:t>
            </a:r>
          </a:p>
          <a:p>
            <a:endParaRPr lang="de-DE" sz="950" dirty="0">
              <a:solidFill>
                <a:schemeClr val="tx1">
                  <a:lumMod val="75000"/>
                  <a:lumOff val="25000"/>
                </a:schemeClr>
              </a:solidFill>
              <a:latin typeface="Verdana" charset="0"/>
              <a:ea typeface="Verdana" charset="0"/>
              <a:cs typeface="Verdana" charset="0"/>
            </a:endParaRP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gelernter Werkzeugmacher</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Studium des Maschinenbaus</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operative Erfahrung</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18 Jahre Managementerfahrung als GF </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in einer familiengeführten Unternehmensgruppe</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seit 2012 selbstständiger Unternehmensberater mit Schwerpunkt KMU </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seit 2012 Dozent an der Dualen Hochschule (Berufsakademie) Lübeck</a:t>
            </a:r>
          </a:p>
          <a:p>
            <a:endParaRPr lang="de-DE" sz="950" dirty="0"/>
          </a:p>
        </p:txBody>
      </p:sp>
      <p:pic>
        <p:nvPicPr>
          <p:cNvPr id="16" name="Bild 15"/>
          <p:cNvPicPr>
            <a:picLocks noChangeAspect="1"/>
          </p:cNvPicPr>
          <p:nvPr/>
        </p:nvPicPr>
        <p:blipFill rotWithShape="1">
          <a:blip r:embed="rId3">
            <a:extLst>
              <a:ext uri="{28A0092B-C50C-407E-A947-70E740481C1C}">
                <a14:useLocalDpi xmlns:a14="http://schemas.microsoft.com/office/drawing/2010/main" val="0"/>
              </a:ext>
            </a:extLst>
          </a:blip>
          <a:srcRect b="7367"/>
          <a:stretch/>
        </p:blipFill>
        <p:spPr>
          <a:xfrm>
            <a:off x="755770" y="882995"/>
            <a:ext cx="863796" cy="1203012"/>
          </a:xfrm>
          <a:prstGeom prst="rect">
            <a:avLst/>
          </a:prstGeom>
        </p:spPr>
      </p:pic>
      <p:sp>
        <p:nvSpPr>
          <p:cNvPr id="2" name="Textfeld 1"/>
          <p:cNvSpPr txBox="1"/>
          <p:nvPr/>
        </p:nvSpPr>
        <p:spPr>
          <a:xfrm>
            <a:off x="419882" y="2111307"/>
            <a:ext cx="1257460" cy="307777"/>
          </a:xfrm>
          <a:prstGeom prst="rect">
            <a:avLst/>
          </a:prstGeom>
          <a:noFill/>
        </p:spPr>
        <p:txBody>
          <a:bodyPr wrap="none" rtlCol="0">
            <a:spAutoFit/>
          </a:bodyPr>
          <a:lstStyle/>
          <a:p>
            <a:r>
              <a:rPr lang="de-DE" sz="1400" dirty="0">
                <a:solidFill>
                  <a:schemeClr val="tx1">
                    <a:lumMod val="50000"/>
                    <a:lumOff val="50000"/>
                  </a:schemeClr>
                </a:solidFill>
              </a:rPr>
              <a:t>Dr. Albert Platt</a:t>
            </a:r>
          </a:p>
        </p:txBody>
      </p:sp>
      <p:sp>
        <p:nvSpPr>
          <p:cNvPr id="11" name="Textfeld 10"/>
          <p:cNvSpPr txBox="1"/>
          <p:nvPr/>
        </p:nvSpPr>
        <p:spPr>
          <a:xfrm>
            <a:off x="6310835" y="2355763"/>
            <a:ext cx="2758553" cy="2577629"/>
          </a:xfrm>
          <a:prstGeom prst="rect">
            <a:avLst/>
          </a:prstGeom>
          <a:noFill/>
        </p:spPr>
        <p:txBody>
          <a:bodyPr wrap="square" rtlCol="0">
            <a:spAutoFit/>
          </a:bodyPr>
          <a:lstStyle/>
          <a:p>
            <a:r>
              <a:rPr lang="de-DE" sz="950" dirty="0">
                <a:solidFill>
                  <a:schemeClr val="tx1">
                    <a:lumMod val="75000"/>
                    <a:lumOff val="25000"/>
                  </a:schemeClr>
                </a:solidFill>
                <a:latin typeface="Verdana" charset="0"/>
                <a:ea typeface="Verdana" charset="0"/>
                <a:cs typeface="Verdana" charset="0"/>
              </a:rPr>
              <a:t>Wirtschaftsprüfer, Steuerberater </a:t>
            </a:r>
          </a:p>
          <a:p>
            <a:r>
              <a:rPr lang="de-DE" sz="950" dirty="0">
                <a:solidFill>
                  <a:schemeClr val="tx1">
                    <a:lumMod val="75000"/>
                    <a:lumOff val="25000"/>
                  </a:schemeClr>
                </a:solidFill>
                <a:latin typeface="Verdana" charset="0"/>
                <a:ea typeface="Verdana" charset="0"/>
                <a:cs typeface="Verdana" charset="0"/>
              </a:rPr>
              <a:t>Dipl. Kfm. (FH)</a:t>
            </a:r>
          </a:p>
          <a:p>
            <a:r>
              <a:rPr lang="de-DE" sz="950" dirty="0">
                <a:solidFill>
                  <a:schemeClr val="tx1">
                    <a:lumMod val="75000"/>
                    <a:lumOff val="25000"/>
                  </a:schemeClr>
                </a:solidFill>
                <a:latin typeface="Verdana" charset="0"/>
                <a:ea typeface="Verdana" charset="0"/>
                <a:cs typeface="Verdana" charset="0"/>
              </a:rPr>
              <a:t>Fachberater Unternehmensnachfolge (DStV)</a:t>
            </a:r>
          </a:p>
          <a:p>
            <a:endParaRPr lang="de-DE" sz="950" dirty="0">
              <a:solidFill>
                <a:schemeClr val="tx1">
                  <a:lumMod val="75000"/>
                  <a:lumOff val="25000"/>
                </a:schemeClr>
              </a:solidFill>
              <a:latin typeface="Verdana" charset="0"/>
              <a:ea typeface="Verdana" charset="0"/>
              <a:cs typeface="Verdana" charset="0"/>
            </a:endParaRP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gelernter Steuerfachgehilfe</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Studium Betriebswirtschaft</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operative Erfahrung</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8 Jahre Prokurist mittelständische WpG/StBG </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Niedersachsen, Baden, Bayern, S-H</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seit 2016 Gesellschafter/Geschäftsführer R&amp;N Revision &amp; Nachfolgeberatung GmbH Wirtschaftsprüfungsgesellschaft</a:t>
            </a:r>
          </a:p>
          <a:p>
            <a:pPr marL="171450" indent="-171450">
              <a:buFont typeface="Arial" charset="0"/>
              <a:buChar char="•"/>
            </a:pPr>
            <a:r>
              <a:rPr lang="de-DE" sz="950" dirty="0">
                <a:solidFill>
                  <a:schemeClr val="tx1">
                    <a:lumMod val="75000"/>
                    <a:lumOff val="25000"/>
                  </a:schemeClr>
                </a:solidFill>
                <a:latin typeface="Verdana" charset="0"/>
                <a:ea typeface="Verdana" charset="0"/>
                <a:cs typeface="Verdana" charset="0"/>
              </a:rPr>
              <a:t>regelmäßige Vorträge für IHK, UNI-Kiel, Wirtschaftsförderung </a:t>
            </a:r>
            <a:endParaRPr lang="de-DE" sz="950" dirty="0"/>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591" y="858242"/>
            <a:ext cx="845648" cy="1152000"/>
          </a:xfrm>
          <a:prstGeom prst="rect">
            <a:avLst/>
          </a:prstGeom>
        </p:spPr>
      </p:pic>
      <p:sp>
        <p:nvSpPr>
          <p:cNvPr id="17" name="Textfeld 16"/>
          <p:cNvSpPr txBox="1"/>
          <p:nvPr/>
        </p:nvSpPr>
        <p:spPr>
          <a:xfrm>
            <a:off x="6454003" y="2029114"/>
            <a:ext cx="1236108" cy="307777"/>
          </a:xfrm>
          <a:prstGeom prst="rect">
            <a:avLst/>
          </a:prstGeom>
          <a:noFill/>
        </p:spPr>
        <p:txBody>
          <a:bodyPr wrap="none" rtlCol="0">
            <a:spAutoFit/>
          </a:bodyPr>
          <a:lstStyle/>
          <a:p>
            <a:r>
              <a:rPr lang="de-DE" sz="1400" dirty="0">
                <a:solidFill>
                  <a:schemeClr val="tx1">
                    <a:lumMod val="50000"/>
                    <a:lumOff val="50000"/>
                  </a:schemeClr>
                </a:solidFill>
              </a:rPr>
              <a:t>Wolfgang Lüth</a:t>
            </a:r>
          </a:p>
        </p:txBody>
      </p:sp>
      <p:pic>
        <p:nvPicPr>
          <p:cNvPr id="15" name="Grafik 14">
            <a:extLst>
              <a:ext uri="{FF2B5EF4-FFF2-40B4-BE49-F238E27FC236}">
                <a16:creationId xmlns:a16="http://schemas.microsoft.com/office/drawing/2014/main" id="{505783B9-9FF0-B921-30B4-761A98DF746C}"/>
              </a:ext>
            </a:extLst>
          </p:cNvPr>
          <p:cNvPicPr>
            <a:picLocks noChangeAspect="1"/>
          </p:cNvPicPr>
          <p:nvPr/>
        </p:nvPicPr>
        <p:blipFill>
          <a:blip r:embed="rId5"/>
          <a:stretch>
            <a:fillRect/>
          </a:stretch>
        </p:blipFill>
        <p:spPr>
          <a:xfrm>
            <a:off x="3392576" y="997976"/>
            <a:ext cx="1803099" cy="1012266"/>
          </a:xfrm>
          <a:prstGeom prst="rect">
            <a:avLst/>
          </a:prstGeom>
        </p:spPr>
      </p:pic>
      <p:sp>
        <p:nvSpPr>
          <p:cNvPr id="4" name="Textfeld 3">
            <a:extLst>
              <a:ext uri="{FF2B5EF4-FFF2-40B4-BE49-F238E27FC236}">
                <a16:creationId xmlns:a16="http://schemas.microsoft.com/office/drawing/2014/main" id="{72FA1013-68C4-4E4E-F2CB-578898ED1EA1}"/>
              </a:ext>
            </a:extLst>
          </p:cNvPr>
          <p:cNvSpPr txBox="1"/>
          <p:nvPr/>
        </p:nvSpPr>
        <p:spPr>
          <a:xfrm>
            <a:off x="3360353" y="2409125"/>
            <a:ext cx="2423294" cy="2623795"/>
          </a:xfrm>
          <a:prstGeom prst="rect">
            <a:avLst/>
          </a:prstGeom>
          <a:noFill/>
        </p:spPr>
        <p:txBody>
          <a:bodyPr wrap="square" rtlCol="0">
            <a:spAutoFit/>
          </a:bodyPr>
          <a:lstStyle/>
          <a:p>
            <a:r>
              <a:rPr lang="de-DE" sz="950" dirty="0">
                <a:latin typeface="Verdana" panose="020B0604030504040204" pitchFamily="34" charset="0"/>
                <a:ea typeface="Verdana" panose="020B0604030504040204" pitchFamily="34" charset="0"/>
                <a:cs typeface="Verdana" panose="020B0604030504040204" pitchFamily="34" charset="0"/>
              </a:rPr>
              <a:t>Intern. </a:t>
            </a:r>
            <a:r>
              <a:rPr lang="de-DE" sz="950" dirty="0" err="1">
                <a:latin typeface="Verdana" panose="020B0604030504040204" pitchFamily="34" charset="0"/>
                <a:ea typeface="Verdana" panose="020B0604030504040204" pitchFamily="34" charset="0"/>
                <a:cs typeface="Verdana" panose="020B0604030504040204" pitchFamily="34" charset="0"/>
              </a:rPr>
              <a:t>zert</a:t>
            </a:r>
            <a:r>
              <a:rPr lang="de-DE" sz="950" dirty="0">
                <a:latin typeface="Verdana" panose="020B0604030504040204" pitchFamily="34" charset="0"/>
                <a:ea typeface="Verdana" panose="020B0604030504040204" pitchFamily="34" charset="0"/>
                <a:cs typeface="Verdana" panose="020B0604030504040204" pitchFamily="34" charset="0"/>
              </a:rPr>
              <a:t>. Mediatorin, </a:t>
            </a:r>
          </a:p>
          <a:p>
            <a:r>
              <a:rPr lang="de-DE" sz="950" dirty="0" err="1">
                <a:latin typeface="Verdana" panose="020B0604030504040204" pitchFamily="34" charset="0"/>
                <a:ea typeface="Verdana" panose="020B0604030504040204" pitchFamily="34" charset="0"/>
                <a:cs typeface="Verdana" panose="020B0604030504040204" pitchFamily="34" charset="0"/>
              </a:rPr>
              <a:t>MediationsSupervisorin</a:t>
            </a:r>
            <a:r>
              <a:rPr lang="de-DE" sz="950" dirty="0">
                <a:latin typeface="Verdana" panose="020B0604030504040204" pitchFamily="34" charset="0"/>
                <a:ea typeface="Verdana" panose="020B0604030504040204" pitchFamily="34" charset="0"/>
                <a:cs typeface="Verdana" panose="020B0604030504040204" pitchFamily="34" charset="0"/>
              </a:rPr>
              <a:t> (D-A-C-H)</a:t>
            </a:r>
          </a:p>
          <a:p>
            <a:r>
              <a:rPr lang="de-DE" sz="950" dirty="0">
                <a:latin typeface="Verdana" panose="020B0604030504040204" pitchFamily="34" charset="0"/>
                <a:ea typeface="Verdana" panose="020B0604030504040204" pitchFamily="34" charset="0"/>
                <a:cs typeface="Verdana" panose="020B0604030504040204" pitchFamily="34" charset="0"/>
              </a:rPr>
              <a:t>Dozentin Personalmanagement </a:t>
            </a:r>
          </a:p>
          <a:p>
            <a:r>
              <a:rPr lang="de-DE" sz="950" dirty="0">
                <a:latin typeface="Verdana" panose="020B0604030504040204" pitchFamily="34" charset="0"/>
                <a:ea typeface="Verdana" panose="020B0604030504040204" pitchFamily="34" charset="0"/>
                <a:cs typeface="Verdana" panose="020B0604030504040204" pitchFamily="34" charset="0"/>
              </a:rPr>
              <a:t>und Konfliktberatung</a:t>
            </a:r>
          </a:p>
          <a:p>
            <a:endParaRPr lang="de-DE" sz="9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Studium Mag. Artium Sprachwissenschaften</a:t>
            </a: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Ausgebildete Personalreferentin (HRBP)</a:t>
            </a: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15 Jahre operative Personalarbeit Konzern, Mittelstand</a:t>
            </a: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Aktives Mitglied im Kreis eines Familienunternehmens</a:t>
            </a: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Seit 2020 freiberufliche Beraterin, Mediatorin, </a:t>
            </a:r>
            <a:r>
              <a:rPr lang="de-DE" sz="900" dirty="0" err="1">
                <a:latin typeface="Verdana" panose="020B0604030504040204" pitchFamily="34" charset="0"/>
                <a:ea typeface="Verdana" panose="020B0604030504040204" pitchFamily="34" charset="0"/>
                <a:cs typeface="Verdana" panose="020B0604030504040204" pitchFamily="34" charset="0"/>
              </a:rPr>
              <a:t>MediationsSupervisorin</a:t>
            </a:r>
            <a:endParaRPr lang="de-DE" sz="9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e-DE" sz="900" dirty="0">
                <a:latin typeface="Verdana" panose="020B0604030504040204" pitchFamily="34" charset="0"/>
                <a:ea typeface="Verdana" panose="020B0604030504040204" pitchFamily="34" charset="0"/>
                <a:cs typeface="Verdana" panose="020B0604030504040204" pitchFamily="34" charset="0"/>
              </a:rPr>
              <a:t>Seit 2021 Dozentin Hochschule Fresenius Hamburg</a:t>
            </a:r>
          </a:p>
          <a:p>
            <a:endParaRPr lang="de-DE" sz="950" dirty="0"/>
          </a:p>
        </p:txBody>
      </p:sp>
      <p:sp>
        <p:nvSpPr>
          <p:cNvPr id="18" name="Textfeld 17">
            <a:extLst>
              <a:ext uri="{FF2B5EF4-FFF2-40B4-BE49-F238E27FC236}">
                <a16:creationId xmlns:a16="http://schemas.microsoft.com/office/drawing/2014/main" id="{132E0BF9-558F-2F2C-0E17-64E84497ED05}"/>
              </a:ext>
            </a:extLst>
          </p:cNvPr>
          <p:cNvSpPr txBox="1"/>
          <p:nvPr/>
        </p:nvSpPr>
        <p:spPr>
          <a:xfrm>
            <a:off x="3833126" y="2047986"/>
            <a:ext cx="1234633" cy="307777"/>
          </a:xfrm>
          <a:prstGeom prst="rect">
            <a:avLst/>
          </a:prstGeom>
          <a:noFill/>
        </p:spPr>
        <p:txBody>
          <a:bodyPr wrap="none" rtlCol="0">
            <a:spAutoFit/>
          </a:bodyPr>
          <a:lstStyle/>
          <a:p>
            <a:r>
              <a:rPr lang="de-DE" sz="1400" dirty="0">
                <a:solidFill>
                  <a:schemeClr val="tx1">
                    <a:lumMod val="50000"/>
                    <a:lumOff val="50000"/>
                  </a:schemeClr>
                </a:solidFill>
              </a:rPr>
              <a:t>Julia Thordsen</a:t>
            </a:r>
          </a:p>
        </p:txBody>
      </p:sp>
    </p:spTree>
    <p:extLst>
      <p:ext uri="{BB962C8B-B14F-4D97-AF65-F5344CB8AC3E}">
        <p14:creationId xmlns:p14="http://schemas.microsoft.com/office/powerpoint/2010/main" val="185512096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9243" y="649288"/>
            <a:ext cx="8147050" cy="1135445"/>
          </a:xfrm>
        </p:spPr>
        <p:txBody>
          <a:bodyPr/>
          <a:lstStyle/>
          <a:p>
            <a:pPr eaLnBrk="1" hangingPunct="1">
              <a:lnSpc>
                <a:spcPct val="125000"/>
              </a:lnSpc>
              <a:spcBef>
                <a:spcPct val="0"/>
              </a:spcBef>
              <a:buClr>
                <a:srgbClr val="7F7F7F"/>
              </a:buClr>
            </a:pPr>
            <a:endParaRPr lang="de-DE" altLang="de-DE" sz="1500" dirty="0">
              <a:solidFill>
                <a:srgbClr val="262626"/>
              </a:solidFill>
              <a:latin typeface="Open Sans" charset="0"/>
              <a:ea typeface="Open Sans" charset="0"/>
              <a:cs typeface="Open Sans" charset="0"/>
            </a:endParaRPr>
          </a:p>
          <a:p>
            <a:pPr algn="ctr" eaLnBrk="1" hangingPunct="1">
              <a:lnSpc>
                <a:spcPct val="125000"/>
              </a:lnSpc>
              <a:spcBef>
                <a:spcPct val="0"/>
              </a:spcBef>
              <a:buClr>
                <a:srgbClr val="7F7F7F"/>
              </a:buClr>
              <a:buFont typeface="Arial" charset="0"/>
              <a:buNone/>
            </a:pPr>
            <a:r>
              <a:rPr lang="de-DE" altLang="de-DE" sz="4500" dirty="0">
                <a:solidFill>
                  <a:srgbClr val="63A945"/>
                </a:solidFill>
                <a:latin typeface="Segoe Script" charset="0"/>
                <a:ea typeface="Segoe Script" charset="0"/>
                <a:cs typeface="Segoe Script" charset="0"/>
              </a:rPr>
              <a:t>Herzlichen Dank.</a:t>
            </a:r>
          </a:p>
        </p:txBody>
      </p:sp>
      <p:sp>
        <p:nvSpPr>
          <p:cNvPr id="8" name="Titel 1"/>
          <p:cNvSpPr txBox="1">
            <a:spLocks/>
          </p:cNvSpPr>
          <p:nvPr/>
        </p:nvSpPr>
        <p:spPr>
          <a:xfrm>
            <a:off x="0" y="73025"/>
            <a:ext cx="6994525" cy="576263"/>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de-DE" sz="1800" spc="120" dirty="0">
              <a:solidFill>
                <a:schemeClr val="bg1"/>
              </a:solidFill>
              <a:latin typeface="Verdana" charset="0"/>
              <a:ea typeface="Verdana" charset="0"/>
              <a:cs typeface="Verdana" charset="0"/>
            </a:endParaRPr>
          </a:p>
        </p:txBody>
      </p:sp>
      <p:sp>
        <p:nvSpPr>
          <p:cNvPr id="11" name="Textfeld 10"/>
          <p:cNvSpPr txBox="1"/>
          <p:nvPr/>
        </p:nvSpPr>
        <p:spPr>
          <a:xfrm rot="5400000">
            <a:off x="6824606" y="-1543319"/>
            <a:ext cx="446276" cy="4160762"/>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700" spc="150" dirty="0">
                <a:solidFill>
                  <a:srgbClr val="F2F2F2"/>
                </a:solidFill>
                <a:latin typeface="Open Sans"/>
                <a:cs typeface="Open Sans"/>
              </a:rPr>
              <a:t>Unternehmensnachfolge</a:t>
            </a:r>
            <a:endParaRPr lang="de-DE" sz="1700" spc="150" dirty="0">
              <a:solidFill>
                <a:srgbClr val="F2F2F2"/>
              </a:solidFill>
              <a:latin typeface="Verdana" charset="0"/>
              <a:ea typeface="Verdana" charset="0"/>
              <a:cs typeface="Verdana" charset="0"/>
            </a:endParaRPr>
          </a:p>
        </p:txBody>
      </p:sp>
      <p:sp>
        <p:nvSpPr>
          <p:cNvPr id="9" name="Textfeld 8"/>
          <p:cNvSpPr txBox="1">
            <a:spLocks noChangeArrowheads="1"/>
          </p:cNvSpPr>
          <p:nvPr/>
        </p:nvSpPr>
        <p:spPr bwMode="auto">
          <a:xfrm>
            <a:off x="5764883" y="2248892"/>
            <a:ext cx="3301997"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de-DE" altLang="de-DE" sz="1600" dirty="0">
                <a:solidFill>
                  <a:srgbClr val="FF8000"/>
                </a:solidFill>
                <a:latin typeface="Verdana" charset="0"/>
                <a:ea typeface="Verdana" charset="0"/>
                <a:cs typeface="Verdana" charset="0"/>
              </a:rPr>
              <a:t>Wolfgang Lüth</a:t>
            </a:r>
          </a:p>
          <a:p>
            <a:pPr eaLnBrk="1" hangingPunct="1">
              <a:spcBef>
                <a:spcPct val="0"/>
              </a:spcBef>
              <a:buFontTx/>
              <a:buNone/>
            </a:pPr>
            <a:endParaRPr lang="de-DE" altLang="de-DE" sz="1200" dirty="0">
              <a:solidFill>
                <a:srgbClr val="FF8000"/>
              </a:solidFill>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R&amp;N Revision &amp; Nachfolgeberatung GmbH </a:t>
            </a:r>
          </a:p>
          <a:p>
            <a:pPr eaLnBrk="1" hangingPunct="1">
              <a:spcBef>
                <a:spcPct val="0"/>
              </a:spcBef>
              <a:buFontTx/>
              <a:buNone/>
            </a:pPr>
            <a:r>
              <a:rPr lang="de-DE" altLang="de-DE" sz="1200" dirty="0">
                <a:latin typeface="Verdana" charset="0"/>
                <a:ea typeface="Verdana" charset="0"/>
                <a:cs typeface="Verdana" charset="0"/>
              </a:rPr>
              <a:t>Wirtschaftsprüfungsgesellschaft</a:t>
            </a:r>
          </a:p>
          <a:p>
            <a:pPr eaLnBrk="1" hangingPunct="1">
              <a:spcBef>
                <a:spcPct val="0"/>
              </a:spcBef>
              <a:buFontTx/>
              <a:buNone/>
            </a:pPr>
            <a:r>
              <a:rPr lang="de-DE" altLang="de-DE" sz="1200" dirty="0">
                <a:latin typeface="Verdana" charset="0"/>
                <a:ea typeface="Verdana" charset="0"/>
                <a:cs typeface="Verdana" charset="0"/>
              </a:rPr>
              <a:t>Eckernförder Straße 319</a:t>
            </a:r>
          </a:p>
          <a:p>
            <a:pPr eaLnBrk="1" hangingPunct="1">
              <a:spcBef>
                <a:spcPct val="0"/>
              </a:spcBef>
              <a:buFontTx/>
              <a:buNone/>
            </a:pPr>
            <a:r>
              <a:rPr lang="de-DE" altLang="de-DE" sz="1200" dirty="0">
                <a:latin typeface="Verdana" charset="0"/>
                <a:ea typeface="Verdana" charset="0"/>
                <a:cs typeface="Verdana" charset="0"/>
              </a:rPr>
              <a:t>24119 Kronshagen (bei Kiel)</a:t>
            </a: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Telefon   0431 5455911</a:t>
            </a:r>
          </a:p>
          <a:p>
            <a:pPr eaLnBrk="1" hangingPunct="1">
              <a:spcBef>
                <a:spcPct val="0"/>
              </a:spcBef>
              <a:buFontTx/>
              <a:buNone/>
            </a:pPr>
            <a:r>
              <a:rPr lang="de-DE" altLang="de-DE" sz="1200" dirty="0">
                <a:latin typeface="Verdana" charset="0"/>
                <a:ea typeface="Verdana" charset="0"/>
                <a:cs typeface="Verdana" charset="0"/>
              </a:rPr>
              <a:t>Mobil     </a:t>
            </a:r>
            <a:r>
              <a:rPr lang="de-DE" altLang="de-DE" sz="800" dirty="0">
                <a:latin typeface="Verdana" charset="0"/>
                <a:ea typeface="Verdana" charset="0"/>
                <a:cs typeface="Verdana" charset="0"/>
              </a:rPr>
              <a:t> </a:t>
            </a:r>
            <a:r>
              <a:rPr lang="de-DE" altLang="de-DE" sz="1200" dirty="0">
                <a:latin typeface="Verdana" charset="0"/>
                <a:ea typeface="Verdana" charset="0"/>
                <a:cs typeface="Verdana" charset="0"/>
              </a:rPr>
              <a:t>0</a:t>
            </a:r>
            <a:r>
              <a:rPr lang="is-IS" altLang="de-DE" sz="1200" dirty="0">
                <a:latin typeface="Verdana" charset="0"/>
                <a:ea typeface="Verdana" charset="0"/>
                <a:cs typeface="Verdana" charset="0"/>
              </a:rPr>
              <a:t>175 2622554</a:t>
            </a:r>
          </a:p>
          <a:p>
            <a:pPr eaLnBrk="1" hangingPunct="1">
              <a:spcBef>
                <a:spcPct val="0"/>
              </a:spcBef>
              <a:buFontTx/>
              <a:buNone/>
            </a:pPr>
            <a:endParaRPr lang="de-DE" altLang="de-DE" sz="1200" dirty="0">
              <a:latin typeface="Verdana" charset="0"/>
              <a:ea typeface="Verdana" charset="0"/>
              <a:cs typeface="Verdana" charset="0"/>
              <a:hlinkClick r:id="rId3"/>
            </a:endParaRPr>
          </a:p>
          <a:p>
            <a:pPr eaLnBrk="1" hangingPunct="1">
              <a:spcBef>
                <a:spcPct val="0"/>
              </a:spcBef>
              <a:buFontTx/>
              <a:buNone/>
            </a:pPr>
            <a:r>
              <a:rPr lang="de-DE" altLang="de-DE" sz="1200" dirty="0">
                <a:latin typeface="Verdana" charset="0"/>
                <a:ea typeface="Verdana" charset="0"/>
                <a:cs typeface="Verdana" charset="0"/>
                <a:hlinkClick r:id="rId3"/>
              </a:rPr>
              <a:t>wlueth@revision-nachfolge.de</a:t>
            </a: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www.revision-nachfolge.de</a:t>
            </a:r>
          </a:p>
          <a:p>
            <a:pPr eaLnBrk="1" hangingPunct="1">
              <a:spcBef>
                <a:spcPct val="0"/>
              </a:spcBef>
              <a:buFontTx/>
              <a:buNone/>
            </a:pPr>
            <a:endParaRPr lang="de-DE" altLang="de-DE" sz="1200" dirty="0">
              <a:latin typeface="Verdana" charset="0"/>
              <a:ea typeface="Verdana" charset="0"/>
              <a:cs typeface="Verdana" charset="0"/>
            </a:endParaRPr>
          </a:p>
        </p:txBody>
      </p:sp>
      <p:sp>
        <p:nvSpPr>
          <p:cNvPr id="12" name="Textfeld 11"/>
          <p:cNvSpPr txBox="1">
            <a:spLocks noChangeArrowheads="1"/>
          </p:cNvSpPr>
          <p:nvPr/>
        </p:nvSpPr>
        <p:spPr bwMode="auto">
          <a:xfrm>
            <a:off x="77120" y="2248892"/>
            <a:ext cx="296353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just" eaLnBrk="1" hangingPunct="1">
              <a:spcBef>
                <a:spcPct val="0"/>
              </a:spcBef>
              <a:buFontTx/>
              <a:buNone/>
            </a:pPr>
            <a:r>
              <a:rPr lang="de-DE" altLang="de-DE" sz="1600" dirty="0">
                <a:solidFill>
                  <a:srgbClr val="FF8000"/>
                </a:solidFill>
                <a:latin typeface="Verdana" charset="0"/>
                <a:ea typeface="Verdana" charset="0"/>
                <a:cs typeface="Verdana" charset="0"/>
              </a:rPr>
              <a:t>Dr. Albert Platt				</a:t>
            </a: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Dr. Platt Unternehmensberatung		</a:t>
            </a:r>
          </a:p>
          <a:p>
            <a:pPr eaLnBrk="1" hangingPunct="1">
              <a:spcBef>
                <a:spcPct val="0"/>
              </a:spcBef>
              <a:buFontTx/>
              <a:buNone/>
            </a:pPr>
            <a:r>
              <a:rPr lang="de-DE" altLang="de-DE" sz="1200" dirty="0" err="1">
                <a:latin typeface="Verdana" charset="0"/>
                <a:ea typeface="Verdana" charset="0"/>
                <a:cs typeface="Verdana" charset="0"/>
              </a:rPr>
              <a:t>Koberg</a:t>
            </a:r>
            <a:r>
              <a:rPr lang="de-DE" altLang="de-DE" sz="1200" dirty="0">
                <a:latin typeface="Verdana" charset="0"/>
                <a:ea typeface="Verdana" charset="0"/>
                <a:cs typeface="Verdana" charset="0"/>
              </a:rPr>
              <a:t> 2</a:t>
            </a:r>
          </a:p>
          <a:p>
            <a:pPr eaLnBrk="1" hangingPunct="1">
              <a:spcBef>
                <a:spcPct val="0"/>
              </a:spcBef>
              <a:buFontTx/>
              <a:buNone/>
            </a:pPr>
            <a:r>
              <a:rPr lang="de-DE" altLang="de-DE" sz="1200" dirty="0">
                <a:latin typeface="Verdana" charset="0"/>
                <a:ea typeface="Verdana" charset="0"/>
                <a:cs typeface="Verdana" charset="0"/>
              </a:rPr>
              <a:t>23552 Lübeck</a:t>
            </a: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Telefon   0451 70759379</a:t>
            </a:r>
          </a:p>
          <a:p>
            <a:pPr eaLnBrk="1" hangingPunct="1">
              <a:spcBef>
                <a:spcPct val="0"/>
              </a:spcBef>
              <a:buFontTx/>
              <a:buNone/>
            </a:pPr>
            <a:r>
              <a:rPr lang="de-DE" altLang="de-DE" sz="1200" dirty="0">
                <a:latin typeface="Verdana" charset="0"/>
                <a:ea typeface="Verdana" charset="0"/>
                <a:cs typeface="Verdana" charset="0"/>
              </a:rPr>
              <a:t>Mobil     </a:t>
            </a:r>
            <a:r>
              <a:rPr lang="de-DE" altLang="de-DE" sz="800" dirty="0">
                <a:latin typeface="Verdana" charset="0"/>
                <a:ea typeface="Verdana" charset="0"/>
                <a:cs typeface="Verdana" charset="0"/>
              </a:rPr>
              <a:t> </a:t>
            </a:r>
            <a:r>
              <a:rPr lang="de-DE" altLang="de-DE" sz="1200" dirty="0">
                <a:latin typeface="Verdana" charset="0"/>
                <a:ea typeface="Verdana" charset="0"/>
                <a:cs typeface="Verdana" charset="0"/>
              </a:rPr>
              <a:t>0</a:t>
            </a:r>
            <a:r>
              <a:rPr lang="is-IS" altLang="de-DE" sz="1200" dirty="0">
                <a:latin typeface="Verdana" charset="0"/>
                <a:ea typeface="Verdana" charset="0"/>
                <a:cs typeface="Verdana" charset="0"/>
              </a:rPr>
              <a:t>151 15659013</a:t>
            </a:r>
          </a:p>
          <a:p>
            <a:pPr eaLnBrk="1" hangingPunct="1">
              <a:spcBef>
                <a:spcPct val="0"/>
              </a:spcBef>
              <a:buFontTx/>
              <a:buNone/>
            </a:pPr>
            <a:r>
              <a:rPr lang="de-DE" altLang="de-DE" sz="1200" dirty="0">
                <a:latin typeface="Verdana" charset="0"/>
                <a:ea typeface="Verdana" charset="0"/>
                <a:cs typeface="Verdana" charset="0"/>
                <a:hlinkClick r:id="rId4"/>
              </a:rPr>
              <a:t>platt@dr-platt-unternehmensberatung.de</a:t>
            </a: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www.dr-platt-</a:t>
            </a:r>
            <a:r>
              <a:rPr lang="de-DE" altLang="de-DE" sz="1200" dirty="0" err="1">
                <a:latin typeface="Verdana" charset="0"/>
                <a:ea typeface="Verdana" charset="0"/>
                <a:cs typeface="Verdana" charset="0"/>
              </a:rPr>
              <a:t>unternehmensberatung.de</a:t>
            </a:r>
            <a:endParaRPr lang="de-DE" altLang="de-DE" sz="1200" dirty="0">
              <a:latin typeface="Verdana" charset="0"/>
              <a:ea typeface="Verdana" charset="0"/>
              <a:cs typeface="Verdana" charset="0"/>
            </a:endParaRPr>
          </a:p>
        </p:txBody>
      </p:sp>
      <p:sp>
        <p:nvSpPr>
          <p:cNvPr id="4" name="Textfeld 3">
            <a:extLst>
              <a:ext uri="{FF2B5EF4-FFF2-40B4-BE49-F238E27FC236}">
                <a16:creationId xmlns:a16="http://schemas.microsoft.com/office/drawing/2014/main" id="{BDCBF2CE-3650-0ABB-5174-8EB8D8F3056A}"/>
              </a:ext>
            </a:extLst>
          </p:cNvPr>
          <p:cNvSpPr txBox="1"/>
          <p:nvPr/>
        </p:nvSpPr>
        <p:spPr>
          <a:xfrm>
            <a:off x="3040655" y="2237981"/>
            <a:ext cx="1672253" cy="338554"/>
          </a:xfrm>
          <a:prstGeom prst="rect">
            <a:avLst/>
          </a:prstGeom>
          <a:noFill/>
        </p:spPr>
        <p:txBody>
          <a:bodyPr wrap="none" rtlCol="0">
            <a:spAutoFit/>
          </a:bodyPr>
          <a:lstStyle/>
          <a:p>
            <a:pPr algn="just" eaLnBrk="1" hangingPunct="1"/>
            <a:r>
              <a:rPr lang="de-DE" altLang="de-DE" sz="1600" dirty="0">
                <a:solidFill>
                  <a:srgbClr val="FF8000"/>
                </a:solidFill>
                <a:latin typeface="Verdana" charset="0"/>
                <a:ea typeface="Verdana" charset="0"/>
                <a:cs typeface="Verdana" charset="0"/>
              </a:rPr>
              <a:t>Julia Thordsen</a:t>
            </a:r>
          </a:p>
        </p:txBody>
      </p:sp>
      <p:sp>
        <p:nvSpPr>
          <p:cNvPr id="10" name="Textfeld 9">
            <a:extLst>
              <a:ext uri="{FF2B5EF4-FFF2-40B4-BE49-F238E27FC236}">
                <a16:creationId xmlns:a16="http://schemas.microsoft.com/office/drawing/2014/main" id="{318EC6C2-01CF-3BA9-E0B6-2E5F5DEA890A}"/>
              </a:ext>
            </a:extLst>
          </p:cNvPr>
          <p:cNvSpPr txBox="1"/>
          <p:nvPr/>
        </p:nvSpPr>
        <p:spPr>
          <a:xfrm>
            <a:off x="3040655" y="2683585"/>
            <a:ext cx="2445745" cy="2308324"/>
          </a:xfrm>
          <a:prstGeom prst="rect">
            <a:avLst/>
          </a:prstGeom>
          <a:noFill/>
        </p:spPr>
        <p:txBody>
          <a:bodyPr wrap="square">
            <a:spAutoFit/>
          </a:bodyPr>
          <a:lstStyle/>
          <a:p>
            <a:pPr eaLnBrk="1" hangingPunct="1">
              <a:spcBef>
                <a:spcPct val="0"/>
              </a:spcBef>
              <a:buFontTx/>
              <a:buNone/>
            </a:pPr>
            <a:r>
              <a:rPr lang="de-DE" altLang="de-DE" sz="1200" dirty="0">
                <a:latin typeface="Verdana" charset="0"/>
                <a:ea typeface="Verdana" charset="0"/>
                <a:cs typeface="Verdana" charset="0"/>
              </a:rPr>
              <a:t>Personalmanagement und Konfliktberatung		</a:t>
            </a: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Schwalbenweg 27</a:t>
            </a:r>
          </a:p>
          <a:p>
            <a:pPr eaLnBrk="1" hangingPunct="1">
              <a:spcBef>
                <a:spcPct val="0"/>
              </a:spcBef>
              <a:buFontTx/>
              <a:buNone/>
            </a:pPr>
            <a:r>
              <a:rPr lang="de-DE" altLang="de-DE" sz="1200" dirty="0">
                <a:latin typeface="Verdana" charset="0"/>
                <a:ea typeface="Verdana" charset="0"/>
                <a:cs typeface="Verdana" charset="0"/>
              </a:rPr>
              <a:t>23909 </a:t>
            </a:r>
            <a:r>
              <a:rPr lang="de-DE" altLang="de-DE" sz="1200" dirty="0" err="1">
                <a:latin typeface="Verdana" charset="0"/>
                <a:ea typeface="Verdana" charset="0"/>
                <a:cs typeface="Verdana" charset="0"/>
              </a:rPr>
              <a:t>Bäk</a:t>
            </a:r>
            <a:endParaRPr lang="de-DE" altLang="de-DE" sz="1200" dirty="0">
              <a:latin typeface="Verdana" charset="0"/>
              <a:ea typeface="Verdana" charset="0"/>
              <a:cs typeface="Verdana" charset="0"/>
            </a:endParaRP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rPr>
              <a:t>Mobil      0</a:t>
            </a:r>
            <a:r>
              <a:rPr lang="is-IS" altLang="de-DE" sz="1200" dirty="0">
                <a:latin typeface="Verdana" charset="0"/>
                <a:ea typeface="Verdana" charset="0"/>
                <a:cs typeface="Verdana" charset="0"/>
              </a:rPr>
              <a:t>163 2870450</a:t>
            </a:r>
          </a:p>
          <a:p>
            <a:pPr eaLnBrk="1" hangingPunct="1">
              <a:spcBef>
                <a:spcPct val="0"/>
              </a:spcBef>
              <a:buFontTx/>
              <a:buNone/>
            </a:pPr>
            <a:endParaRPr lang="is-IS" altLang="de-DE" sz="1200" dirty="0">
              <a:latin typeface="Verdana" charset="0"/>
              <a:ea typeface="Verdana" charset="0"/>
              <a:cs typeface="Verdana" charset="0"/>
            </a:endParaRPr>
          </a:p>
          <a:p>
            <a:pPr eaLnBrk="1" hangingPunct="1">
              <a:spcBef>
                <a:spcPct val="0"/>
              </a:spcBef>
              <a:buFontTx/>
              <a:buNone/>
            </a:pPr>
            <a:endParaRPr lang="is-IS" altLang="de-DE" sz="1200" dirty="0">
              <a:latin typeface="Verdana" charset="0"/>
              <a:ea typeface="Verdana" charset="0"/>
              <a:cs typeface="Verdana" charset="0"/>
            </a:endParaRPr>
          </a:p>
          <a:p>
            <a:pPr eaLnBrk="1" hangingPunct="1">
              <a:spcBef>
                <a:spcPct val="0"/>
              </a:spcBef>
              <a:buFontTx/>
              <a:buNone/>
            </a:pPr>
            <a:r>
              <a:rPr lang="de-DE" altLang="de-DE" sz="1200" dirty="0">
                <a:latin typeface="Verdana" charset="0"/>
                <a:ea typeface="Verdana" charset="0"/>
                <a:cs typeface="Verdana" charset="0"/>
                <a:hlinkClick r:id="rId5"/>
              </a:rPr>
              <a:t>mail@julia-thordsen.de</a:t>
            </a:r>
            <a:endParaRPr lang="de-DE" altLang="de-DE" sz="1200" dirty="0">
              <a:latin typeface="Verdana" charset="0"/>
              <a:ea typeface="Verdana" charset="0"/>
              <a:cs typeface="Verdana" charset="0"/>
            </a:endParaRPr>
          </a:p>
          <a:p>
            <a:pPr eaLnBrk="1" hangingPunct="1">
              <a:spcBef>
                <a:spcPct val="0"/>
              </a:spcBef>
              <a:buFontTx/>
              <a:buNone/>
            </a:pPr>
            <a:r>
              <a:rPr lang="de-DE" altLang="de-DE" sz="1200" dirty="0" err="1">
                <a:latin typeface="Verdana" charset="0"/>
                <a:ea typeface="Verdana" charset="0"/>
                <a:cs typeface="Verdana" charset="0"/>
              </a:rPr>
              <a:t>www.julia-thordsen.de</a:t>
            </a:r>
            <a:endParaRPr lang="de-DE" sz="1200" dirty="0"/>
          </a:p>
        </p:txBody>
      </p:sp>
    </p:spTree>
    <p:extLst>
      <p:ext uri="{BB962C8B-B14F-4D97-AF65-F5344CB8AC3E}">
        <p14:creationId xmlns:p14="http://schemas.microsoft.com/office/powerpoint/2010/main" val="24294976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1" end="1"/>
                                            </p:txEl>
                                          </p:spTgt>
                                        </p:tgtEl>
                                      </p:cBhvr>
                                    </p:animEffect>
                                  </p:childTnLst>
                                </p:cTn>
                              </p:par>
                              <p:par>
                                <p:cTn id="12" presetID="10" presetClass="entr" presetSubtype="0" fill="hold" grpId="0" nodeType="with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0"/>
                                        <p:tgtEl>
                                          <p:spTgt spid="9"/>
                                        </p:tgtEl>
                                      </p:cBhvr>
                                    </p:animEffect>
                                  </p:childTnLst>
                                </p:cTn>
                              </p:par>
                              <p:par>
                                <p:cTn id="15" presetID="10" presetClass="entr" presetSubtype="0" fill="hold" grpId="0" nodeType="withEffect">
                                  <p:stCondLst>
                                    <p:cond delay="5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02920" y="1206230"/>
            <a:ext cx="8158480" cy="3813018"/>
          </a:xfrm>
        </p:spPr>
        <p:txBody>
          <a:bodyPr numCol="2" rtlCol="0">
            <a:noAutofit/>
          </a:bodyPr>
          <a:lstStyle/>
          <a:p>
            <a:pPr eaLnBrk="1" fontAlgn="auto" hangingPunct="1">
              <a:spcBef>
                <a:spcPts val="0"/>
              </a:spcBef>
              <a:spcAft>
                <a:spcPts val="0"/>
              </a:spcAft>
              <a:buClr>
                <a:schemeClr val="bg1">
                  <a:lumMod val="50000"/>
                </a:schemeClr>
              </a:buClr>
              <a:buFont typeface="+mj-lt"/>
              <a:buAutoNum type="arabicPeriod"/>
              <a:defRPr/>
            </a:pPr>
            <a:r>
              <a:rPr lang="de-DE" sz="1300" b="1" dirty="0">
                <a:solidFill>
                  <a:schemeClr val="tx1">
                    <a:lumMod val="75000"/>
                    <a:lumOff val="25000"/>
                  </a:schemeClr>
                </a:solidFill>
                <a:latin typeface="Verdana" charset="0"/>
                <a:ea typeface="Verdana" charset="0"/>
                <a:cs typeface="Verdana" charset="0"/>
              </a:rPr>
              <a:t>Einführung und Nachfolgeprozess            </a:t>
            </a:r>
            <a:r>
              <a:rPr lang="de-DE" sz="1300" dirty="0">
                <a:solidFill>
                  <a:schemeClr val="tx1">
                    <a:lumMod val="75000"/>
                    <a:lumOff val="25000"/>
                  </a:schemeClr>
                </a:solidFill>
                <a:latin typeface="Verdana" charset="0"/>
                <a:ea typeface="Verdana" charset="0"/>
                <a:cs typeface="Verdana" charset="0"/>
              </a:rPr>
              <a:t>(Dr. Albert Platt) </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Komplexität der Nachfolge</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Wer sollte eingebunden / informiert werden</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Vorstellung der Nachfolgebausteine</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Ganzheitlichkeit im Nachfolgeprozess</a:t>
            </a:r>
          </a:p>
          <a:p>
            <a:pPr lvl="1" eaLnBrk="1" fontAlgn="auto" hangingPunct="1">
              <a:spcBef>
                <a:spcPts val="0"/>
              </a:spcBef>
              <a:spcAft>
                <a:spcPts val="0"/>
              </a:spcAft>
              <a:buClr>
                <a:schemeClr val="bg1">
                  <a:lumMod val="50000"/>
                </a:schemeClr>
              </a:buClr>
              <a:buNone/>
              <a:defRPr/>
            </a:pPr>
            <a:endParaRPr lang="de-DE" sz="1200" dirty="0">
              <a:solidFill>
                <a:schemeClr val="tx1">
                  <a:lumMod val="75000"/>
                  <a:lumOff val="25000"/>
                </a:schemeClr>
              </a:solidFill>
              <a:latin typeface="Verdana" charset="0"/>
              <a:ea typeface="Verdana" charset="0"/>
              <a:cs typeface="Verdana" charset="0"/>
            </a:endParaRPr>
          </a:p>
          <a:p>
            <a:pPr lvl="1" eaLnBrk="1" fontAlgn="auto" hangingPunct="1">
              <a:spcBef>
                <a:spcPts val="0"/>
              </a:spcBef>
              <a:spcAft>
                <a:spcPts val="0"/>
              </a:spcAft>
              <a:buClr>
                <a:schemeClr val="bg1">
                  <a:lumMod val="50000"/>
                </a:schemeClr>
              </a:buClr>
              <a:buFont typeface="Courier New" charset="0"/>
              <a:buChar char="o"/>
              <a:defRPr/>
            </a:pPr>
            <a:endParaRPr lang="de-DE" sz="1200" dirty="0">
              <a:solidFill>
                <a:schemeClr val="tx1">
                  <a:lumMod val="75000"/>
                  <a:lumOff val="25000"/>
                </a:schemeClr>
              </a:solidFill>
              <a:latin typeface="Verdana" charset="0"/>
              <a:ea typeface="Verdana" charset="0"/>
              <a:cs typeface="Verdana" charset="0"/>
            </a:endParaRPr>
          </a:p>
          <a:p>
            <a:pPr lvl="1" eaLnBrk="1" fontAlgn="auto" hangingPunct="1">
              <a:spcBef>
                <a:spcPts val="0"/>
              </a:spcBef>
              <a:spcAft>
                <a:spcPts val="0"/>
              </a:spcAft>
              <a:buClr>
                <a:schemeClr val="bg1">
                  <a:lumMod val="50000"/>
                </a:schemeClr>
              </a:buClr>
              <a:buFont typeface="Courier New" charset="0"/>
              <a:buChar char="o"/>
              <a:defRPr/>
            </a:pPr>
            <a:endParaRPr lang="de-DE" sz="5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r>
              <a:rPr lang="de-DE" sz="1300" b="1" dirty="0">
                <a:solidFill>
                  <a:schemeClr val="tx1">
                    <a:lumMod val="75000"/>
                    <a:lumOff val="25000"/>
                  </a:schemeClr>
                </a:solidFill>
                <a:latin typeface="Verdana" charset="0"/>
                <a:ea typeface="Verdana" charset="0"/>
                <a:cs typeface="Verdana" charset="0"/>
              </a:rPr>
              <a:t>Faktor Mensch im Nachfolgeprozess </a:t>
            </a:r>
            <a:r>
              <a:rPr lang="de-DE" sz="1300" dirty="0">
                <a:solidFill>
                  <a:schemeClr val="tx1">
                    <a:lumMod val="75000"/>
                    <a:lumOff val="25000"/>
                  </a:schemeClr>
                </a:solidFill>
                <a:latin typeface="Verdana" charset="0"/>
                <a:ea typeface="Verdana" charset="0"/>
                <a:cs typeface="Verdana" charset="0"/>
              </a:rPr>
              <a:t> </a:t>
            </a:r>
            <a:r>
              <a:rPr lang="de-DE" sz="1300" b="1" dirty="0">
                <a:solidFill>
                  <a:schemeClr val="tx1">
                    <a:lumMod val="75000"/>
                    <a:lumOff val="25000"/>
                  </a:schemeClr>
                </a:solidFill>
                <a:latin typeface="Verdana" charset="0"/>
                <a:ea typeface="Verdana" charset="0"/>
                <a:cs typeface="Verdana" charset="0"/>
              </a:rPr>
              <a:t>Rollen, Dynamiken, Emotionen                </a:t>
            </a:r>
            <a:r>
              <a:rPr lang="de-DE" sz="1300" dirty="0">
                <a:solidFill>
                  <a:schemeClr val="tx1">
                    <a:lumMod val="75000"/>
                    <a:lumOff val="25000"/>
                  </a:schemeClr>
                </a:solidFill>
                <a:latin typeface="Verdana" charset="0"/>
                <a:ea typeface="Verdana" charset="0"/>
                <a:cs typeface="Verdana" charset="0"/>
              </a:rPr>
              <a:t>(Julia Thordsen)</a:t>
            </a:r>
          </a:p>
          <a:p>
            <a:pPr marL="457200" lvl="1" indent="0" eaLnBrk="1" fontAlgn="auto" hangingPunct="1">
              <a:spcBef>
                <a:spcPts val="0"/>
              </a:spcBef>
              <a:spcAft>
                <a:spcPts val="0"/>
              </a:spcAft>
              <a:buClr>
                <a:schemeClr val="bg1">
                  <a:lumMod val="50000"/>
                </a:schemeClr>
              </a:buClr>
              <a:buNone/>
              <a:defRPr/>
            </a:pPr>
            <a:endParaRPr lang="de-DE" sz="1200" dirty="0">
              <a:solidFill>
                <a:schemeClr val="tx1">
                  <a:lumMod val="75000"/>
                  <a:lumOff val="25000"/>
                </a:schemeClr>
              </a:solidFill>
              <a:latin typeface="Verdana" charset="0"/>
              <a:ea typeface="Verdana" charset="0"/>
              <a:cs typeface="Verdana" charset="0"/>
            </a:endParaRPr>
          </a:p>
          <a:p>
            <a:pPr marL="457200" lvl="1" indent="0" eaLnBrk="1" fontAlgn="auto" hangingPunct="1">
              <a:spcBef>
                <a:spcPts val="0"/>
              </a:spcBef>
              <a:spcAft>
                <a:spcPts val="0"/>
              </a:spcAft>
              <a:buClr>
                <a:schemeClr val="bg1">
                  <a:lumMod val="50000"/>
                </a:schemeClr>
              </a:buClr>
              <a:buNone/>
              <a:defRPr/>
            </a:pPr>
            <a:endParaRPr lang="de-DE" sz="1200" dirty="0">
              <a:solidFill>
                <a:schemeClr val="tx1">
                  <a:lumMod val="75000"/>
                  <a:lumOff val="25000"/>
                </a:schemeClr>
              </a:solidFill>
              <a:latin typeface="Verdana" charset="0"/>
              <a:ea typeface="Verdana" charset="0"/>
              <a:cs typeface="Verdana" charset="0"/>
            </a:endParaRPr>
          </a:p>
          <a:p>
            <a:pPr marL="457200" lvl="1" indent="0" eaLnBrk="1" fontAlgn="auto" hangingPunct="1">
              <a:spcBef>
                <a:spcPts val="0"/>
              </a:spcBef>
              <a:spcAft>
                <a:spcPts val="0"/>
              </a:spcAft>
              <a:buClr>
                <a:schemeClr val="bg1">
                  <a:lumMod val="50000"/>
                </a:schemeClr>
              </a:buClr>
              <a:buNone/>
              <a:defRPr/>
            </a:pPr>
            <a:r>
              <a:rPr lang="de-DE" sz="1200" dirty="0">
                <a:solidFill>
                  <a:schemeClr val="tx1">
                    <a:lumMod val="75000"/>
                    <a:lumOff val="25000"/>
                  </a:schemeClr>
                </a:solidFill>
                <a:latin typeface="Verdana" charset="0"/>
                <a:ea typeface="Verdana" charset="0"/>
                <a:cs typeface="Verdana" charset="0"/>
              </a:rPr>
              <a:t> </a:t>
            </a:r>
          </a:p>
          <a:p>
            <a:pPr lvl="1" eaLnBrk="1" fontAlgn="auto" hangingPunct="1">
              <a:spcBef>
                <a:spcPts val="0"/>
              </a:spcBef>
              <a:spcAft>
                <a:spcPts val="0"/>
              </a:spcAft>
              <a:buClr>
                <a:schemeClr val="bg1">
                  <a:lumMod val="50000"/>
                </a:schemeClr>
              </a:buClr>
              <a:buFont typeface="Courier New" charset="0"/>
              <a:buChar char="o"/>
              <a:defRPr/>
            </a:pPr>
            <a:endParaRPr lang="de-DE" sz="1200" dirty="0">
              <a:solidFill>
                <a:schemeClr val="tx1">
                  <a:lumMod val="75000"/>
                  <a:lumOff val="25000"/>
                </a:schemeClr>
              </a:solidFill>
              <a:latin typeface="Verdana" charset="0"/>
              <a:ea typeface="Verdana" charset="0"/>
              <a:cs typeface="Verdana" charset="0"/>
            </a:endParaRPr>
          </a:p>
          <a:p>
            <a:pPr lvl="1" eaLnBrk="1" fontAlgn="auto" hangingPunct="1">
              <a:spcBef>
                <a:spcPts val="0"/>
              </a:spcBef>
              <a:spcAft>
                <a:spcPts val="0"/>
              </a:spcAft>
              <a:buClr>
                <a:schemeClr val="bg1">
                  <a:lumMod val="50000"/>
                </a:schemeClr>
              </a:buClr>
              <a:buFont typeface="Courier New" charset="0"/>
              <a:buChar char="o"/>
              <a:defRPr/>
            </a:pPr>
            <a:endParaRPr lang="de-DE" sz="1200" dirty="0">
              <a:solidFill>
                <a:schemeClr val="tx1">
                  <a:lumMod val="75000"/>
                  <a:lumOff val="25000"/>
                </a:schemeClr>
              </a:solidFill>
              <a:latin typeface="Verdana" charset="0"/>
              <a:ea typeface="Verdana" charset="0"/>
              <a:cs typeface="Verdana" charset="0"/>
            </a:endParaRPr>
          </a:p>
          <a:p>
            <a:pPr lvl="1" eaLnBrk="1" fontAlgn="auto" hangingPunct="1">
              <a:spcBef>
                <a:spcPts val="0"/>
              </a:spcBef>
              <a:spcAft>
                <a:spcPts val="0"/>
              </a:spcAft>
              <a:buClr>
                <a:schemeClr val="bg1">
                  <a:lumMod val="50000"/>
                </a:schemeClr>
              </a:buClr>
              <a:buFont typeface="Courier New" charset="0"/>
              <a:buChar char="o"/>
              <a:defRPr/>
            </a:pPr>
            <a:endParaRPr lang="de-DE" sz="1200" dirty="0">
              <a:solidFill>
                <a:schemeClr val="tx1">
                  <a:lumMod val="75000"/>
                  <a:lumOff val="25000"/>
                </a:schemeClr>
              </a:solidFill>
              <a:latin typeface="Verdana" charset="0"/>
              <a:ea typeface="Verdana" charset="0"/>
              <a:cs typeface="Verdana" charset="0"/>
            </a:endParaRPr>
          </a:p>
          <a:p>
            <a:pPr lvl="1" eaLnBrk="1" fontAlgn="auto" hangingPunct="1">
              <a:spcBef>
                <a:spcPts val="0"/>
              </a:spcBef>
              <a:spcAft>
                <a:spcPts val="0"/>
              </a:spcAft>
              <a:buClr>
                <a:schemeClr val="bg1">
                  <a:lumMod val="50000"/>
                </a:schemeClr>
              </a:buClr>
              <a:buFont typeface="Courier New" charset="0"/>
              <a:buChar char="o"/>
              <a:defRPr/>
            </a:pPr>
            <a:endParaRPr lang="de-DE" sz="12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r>
              <a:rPr lang="de-DE" sz="1300" b="1" dirty="0">
                <a:solidFill>
                  <a:schemeClr val="tx1">
                    <a:lumMod val="75000"/>
                    <a:lumOff val="25000"/>
                  </a:schemeClr>
                </a:solidFill>
                <a:latin typeface="Verdana" charset="0"/>
                <a:ea typeface="Verdana" charset="0"/>
                <a:cs typeface="Verdana" charset="0"/>
              </a:rPr>
              <a:t>Fälle aus der Praxis </a:t>
            </a:r>
            <a:br>
              <a:rPr lang="de-DE" sz="1300" dirty="0">
                <a:solidFill>
                  <a:schemeClr val="tx1">
                    <a:lumMod val="75000"/>
                    <a:lumOff val="25000"/>
                  </a:schemeClr>
                </a:solidFill>
                <a:latin typeface="Verdana" charset="0"/>
                <a:ea typeface="Verdana" charset="0"/>
                <a:cs typeface="Verdana" charset="0"/>
              </a:rPr>
            </a:br>
            <a:r>
              <a:rPr lang="de-DE" sz="1300" dirty="0">
                <a:solidFill>
                  <a:schemeClr val="tx1">
                    <a:lumMod val="75000"/>
                    <a:lumOff val="25000"/>
                  </a:schemeClr>
                </a:solidFill>
                <a:latin typeface="Verdana" charset="0"/>
                <a:ea typeface="Verdana" charset="0"/>
                <a:cs typeface="Verdana" charset="0"/>
              </a:rPr>
              <a:t>(Wolfgang Lüth)</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Unternehmensübertragung mit Kinder</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Unternehmensübertragung ohne Kinder</a:t>
            </a:r>
          </a:p>
          <a:p>
            <a:pPr lvl="1" eaLnBrk="1" fontAlgn="auto" hangingPunct="1">
              <a:spcBef>
                <a:spcPts val="0"/>
              </a:spcBef>
              <a:spcAft>
                <a:spcPts val="0"/>
              </a:spcAft>
              <a:buClr>
                <a:schemeClr val="bg1">
                  <a:lumMod val="50000"/>
                </a:schemeClr>
              </a:buClr>
              <a:buFont typeface="Courier New" charset="0"/>
              <a:buChar char="o"/>
              <a:defRPr/>
            </a:pPr>
            <a:r>
              <a:rPr lang="de-DE" sz="1200" dirty="0">
                <a:solidFill>
                  <a:schemeClr val="tx1">
                    <a:lumMod val="75000"/>
                    <a:lumOff val="25000"/>
                  </a:schemeClr>
                </a:solidFill>
                <a:latin typeface="Verdana" charset="0"/>
                <a:ea typeface="Verdana" charset="0"/>
                <a:cs typeface="Verdana" charset="0"/>
              </a:rPr>
              <a:t>Mehrere Unternehmensübertragungen</a:t>
            </a:r>
          </a:p>
          <a:p>
            <a:pPr marL="0" indent="0" eaLnBrk="1" fontAlgn="auto" hangingPunct="1">
              <a:spcBef>
                <a:spcPts val="0"/>
              </a:spcBef>
              <a:spcAft>
                <a:spcPts val="0"/>
              </a:spcAft>
              <a:buClr>
                <a:schemeClr val="bg1">
                  <a:lumMod val="50000"/>
                </a:schemeClr>
              </a:buClr>
              <a:buNone/>
              <a:defRPr/>
            </a:pPr>
            <a:r>
              <a:rPr lang="de-DE" sz="1300" dirty="0">
                <a:solidFill>
                  <a:schemeClr val="tx1">
                    <a:lumMod val="75000"/>
                    <a:lumOff val="25000"/>
                  </a:schemeClr>
                </a:solidFill>
                <a:latin typeface="Verdana" charset="0"/>
                <a:ea typeface="Verdana" charset="0"/>
                <a:cs typeface="Verdana" charset="0"/>
              </a:rPr>
              <a:t>		</a:t>
            </a: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AutoNum type="arabicPeriod" startAt="4"/>
              <a:defRPr/>
            </a:pPr>
            <a:r>
              <a:rPr lang="de-DE" sz="1300" b="1" dirty="0">
                <a:solidFill>
                  <a:schemeClr val="tx1">
                    <a:lumMod val="75000"/>
                    <a:lumOff val="25000"/>
                  </a:schemeClr>
                </a:solidFill>
                <a:latin typeface="Verdana" charset="0"/>
                <a:ea typeface="Verdana" charset="0"/>
                <a:cs typeface="Verdana" charset="0"/>
              </a:rPr>
              <a:t>Fragen / offener Austausch</a:t>
            </a:r>
          </a:p>
          <a:p>
            <a:pPr eaLnBrk="1" fontAlgn="auto" hangingPunct="1">
              <a:spcBef>
                <a:spcPts val="0"/>
              </a:spcBef>
              <a:spcAft>
                <a:spcPts val="0"/>
              </a:spcAft>
              <a:buClr>
                <a:schemeClr val="bg1">
                  <a:lumMod val="50000"/>
                </a:schemeClr>
              </a:buClr>
              <a:buAutoNum type="arabicPeriod" startAt="4"/>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AutoNum type="arabicPeriod" startAt="4"/>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AutoNum type="arabicPeriod" startAt="4"/>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AutoNum type="arabicPeriod" startAt="4"/>
              <a:defRPr/>
            </a:pPr>
            <a:r>
              <a:rPr lang="de-DE" sz="1300" b="1" dirty="0">
                <a:solidFill>
                  <a:schemeClr val="tx1">
                    <a:lumMod val="75000"/>
                    <a:lumOff val="25000"/>
                  </a:schemeClr>
                </a:solidFill>
                <a:latin typeface="Verdana" charset="0"/>
                <a:ea typeface="Verdana" charset="0"/>
                <a:cs typeface="Verdana" charset="0"/>
              </a:rPr>
              <a:t>Ausblick auf Folgeveranstaltung</a:t>
            </a: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Font typeface="+mj-lt"/>
              <a:buAutoNum type="arabicPeriod"/>
              <a:defRPr/>
            </a:pPr>
            <a:endParaRPr lang="de-DE" sz="1300" dirty="0">
              <a:solidFill>
                <a:schemeClr val="tx1">
                  <a:lumMod val="75000"/>
                  <a:lumOff val="25000"/>
                </a:schemeClr>
              </a:solidFill>
              <a:latin typeface="Verdana" charset="0"/>
              <a:ea typeface="Verdana" charset="0"/>
              <a:cs typeface="Verdana" charset="0"/>
            </a:endParaRPr>
          </a:p>
          <a:p>
            <a:pPr eaLnBrk="1" fontAlgn="auto" hangingPunct="1">
              <a:spcBef>
                <a:spcPts val="0"/>
              </a:spcBef>
              <a:spcAft>
                <a:spcPts val="0"/>
              </a:spcAft>
              <a:buClr>
                <a:schemeClr val="bg1">
                  <a:lumMod val="50000"/>
                </a:schemeClr>
              </a:buClr>
              <a:buNone/>
              <a:defRPr/>
            </a:pPr>
            <a:endParaRPr lang="de-DE" sz="1300" dirty="0">
              <a:solidFill>
                <a:schemeClr val="tx1">
                  <a:lumMod val="75000"/>
                  <a:lumOff val="25000"/>
                </a:schemeClr>
              </a:solidFill>
              <a:latin typeface="Verdana" charset="0"/>
              <a:ea typeface="Verdana" charset="0"/>
              <a:cs typeface="Verdana" charset="0"/>
            </a:endParaRPr>
          </a:p>
        </p:txBody>
      </p:sp>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Informations-/Vortragsgliederung</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BEB1B2C5-E3E0-4642-AB21-D208F95D895D}"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3</a:t>
            </a:fld>
            <a:endParaRPr lang="de-DE" sz="800" dirty="0">
              <a:solidFill>
                <a:schemeClr val="bg1">
                  <a:lumMod val="65000"/>
                </a:schemeClr>
              </a:solidFill>
              <a:latin typeface="Verdana" charset="0"/>
              <a:ea typeface="Verdana" charset="0"/>
              <a:cs typeface="Verdana" charset="0"/>
            </a:endParaRPr>
          </a:p>
        </p:txBody>
      </p:sp>
      <p:sp>
        <p:nvSpPr>
          <p:cNvPr id="13" name="Textfeld 12"/>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Allgemeine Daten / Fakten </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7ABAD97C-15E3-A94B-A320-550EBE8786D7}"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4</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0" lvl="1"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DIHK Newsletter </a:t>
            </a:r>
          </a:p>
          <a:p>
            <a:pPr marL="0" lvl="1" fontAlgn="auto">
              <a:lnSpc>
                <a:spcPct val="125000"/>
              </a:lnSpc>
              <a:spcBef>
                <a:spcPts val="0"/>
              </a:spcBef>
              <a:spcAft>
                <a:spcPts val="600"/>
              </a:spcAft>
              <a:buClr>
                <a:schemeClr val="bg1">
                  <a:lumMod val="50000"/>
                </a:schemeClr>
              </a:buClr>
              <a:buFont typeface="Arial"/>
              <a:buNone/>
              <a:defRPr/>
            </a:pPr>
            <a:endParaRPr lang="de-DE" sz="1600" dirty="0">
              <a:solidFill>
                <a:schemeClr val="tx1">
                  <a:lumMod val="75000"/>
                  <a:lumOff val="25000"/>
                </a:schemeClr>
              </a:solidFill>
              <a:latin typeface="Verdana" charset="0"/>
              <a:ea typeface="Verdana" charset="0"/>
              <a:cs typeface="Verdana" charset="0"/>
            </a:endParaRPr>
          </a:p>
          <a:p>
            <a:pPr marL="0" lvl="1" fontAlgn="auto">
              <a:lnSpc>
                <a:spcPct val="175000"/>
              </a:lnSpc>
              <a:spcBef>
                <a:spcPts val="0"/>
              </a:spcBef>
              <a:spcAft>
                <a:spcPts val="600"/>
              </a:spcAft>
              <a:buClr>
                <a:schemeClr val="bg1">
                  <a:lumMod val="50000"/>
                </a:schemeClr>
              </a:buClr>
              <a:buFontTx/>
              <a:buChar char="-"/>
              <a:defRPr/>
            </a:pPr>
            <a:r>
              <a:rPr lang="de-DE" sz="1400" dirty="0">
                <a:solidFill>
                  <a:schemeClr val="tx1">
                    <a:lumMod val="75000"/>
                    <a:lumOff val="25000"/>
                  </a:schemeClr>
                </a:solidFill>
                <a:latin typeface="Verdana" charset="0"/>
                <a:ea typeface="Verdana" charset="0"/>
                <a:cs typeface="Verdana" charset="0"/>
              </a:rPr>
              <a:t>6.911 – 2020 (6.674 – 2018) Senior-Unternehmer/-innen suchten Rat bei ihrer</a:t>
            </a:r>
          </a:p>
          <a:p>
            <a:pPr marL="0" lvl="1" fontAlgn="auto">
              <a:lnSpc>
                <a:spcPct val="175000"/>
              </a:lnSpc>
              <a:spcBef>
                <a:spcPts val="0"/>
              </a:spcBef>
              <a:spcAft>
                <a:spcPts val="600"/>
              </a:spcAft>
              <a:buClr>
                <a:schemeClr val="bg1">
                  <a:lumMod val="50000"/>
                </a:schemeClr>
              </a:buClr>
              <a:buNone/>
              <a:defRPr/>
            </a:pPr>
            <a:r>
              <a:rPr lang="de-DE" sz="1400" dirty="0">
                <a:solidFill>
                  <a:schemeClr val="tx1">
                    <a:lumMod val="75000"/>
                    <a:lumOff val="25000"/>
                  </a:schemeClr>
                </a:solidFill>
                <a:latin typeface="Verdana" charset="0"/>
                <a:ea typeface="Verdana" charset="0"/>
                <a:cs typeface="Verdana" charset="0"/>
              </a:rPr>
              <a:t>     IHK (mit steigender Tendenz),</a:t>
            </a:r>
          </a:p>
          <a:p>
            <a:pPr marL="0" lvl="1" fontAlgn="auto">
              <a:lnSpc>
                <a:spcPct val="175000"/>
              </a:lnSpc>
              <a:spcBef>
                <a:spcPts val="0"/>
              </a:spcBef>
              <a:spcAft>
                <a:spcPts val="600"/>
              </a:spcAft>
              <a:buClr>
                <a:schemeClr val="bg1">
                  <a:lumMod val="50000"/>
                </a:schemeClr>
              </a:buClr>
              <a:buFontTx/>
              <a:buChar char="-"/>
              <a:defRPr/>
            </a:pPr>
            <a:r>
              <a:rPr lang="de-DE" sz="1400" dirty="0">
                <a:solidFill>
                  <a:schemeClr val="tx1">
                    <a:lumMod val="75000"/>
                    <a:lumOff val="25000"/>
                  </a:schemeClr>
                </a:solidFill>
                <a:latin typeface="Verdana" charset="0"/>
                <a:ea typeface="Verdana" charset="0"/>
                <a:cs typeface="Verdana" charset="0"/>
              </a:rPr>
              <a:t>ca. 27.000 Nachfolgeinteressierte (Senior- Unternehmer/-innen und potenzielle </a:t>
            </a:r>
          </a:p>
          <a:p>
            <a:pPr marL="0" lvl="1" fontAlgn="auto">
              <a:lnSpc>
                <a:spcPct val="175000"/>
              </a:lnSpc>
              <a:spcBef>
                <a:spcPts val="0"/>
              </a:spcBef>
              <a:spcAft>
                <a:spcPts val="600"/>
              </a:spcAft>
              <a:buClr>
                <a:schemeClr val="bg1">
                  <a:lumMod val="50000"/>
                </a:schemeClr>
              </a:buClr>
              <a:buNone/>
              <a:defRPr/>
            </a:pPr>
            <a:r>
              <a:rPr lang="de-DE" sz="1400" dirty="0">
                <a:solidFill>
                  <a:schemeClr val="tx1">
                    <a:lumMod val="75000"/>
                    <a:lumOff val="25000"/>
                  </a:schemeClr>
                </a:solidFill>
                <a:latin typeface="Verdana" charset="0"/>
                <a:ea typeface="Verdana" charset="0"/>
                <a:cs typeface="Verdana" charset="0"/>
              </a:rPr>
              <a:t>     Übernehmer/-innen) in 2020 und</a:t>
            </a:r>
          </a:p>
          <a:p>
            <a:pPr marL="0" lvl="1" fontAlgn="auto">
              <a:lnSpc>
                <a:spcPct val="175000"/>
              </a:lnSpc>
              <a:spcBef>
                <a:spcPts val="0"/>
              </a:spcBef>
              <a:spcAft>
                <a:spcPts val="600"/>
              </a:spcAft>
              <a:buClr>
                <a:schemeClr val="bg1">
                  <a:lumMod val="50000"/>
                </a:schemeClr>
              </a:buClr>
              <a:buFontTx/>
              <a:buChar char="-"/>
              <a:defRPr/>
            </a:pPr>
            <a:r>
              <a:rPr lang="de-DE" sz="1400" dirty="0">
                <a:solidFill>
                  <a:schemeClr val="tx1">
                    <a:lumMod val="75000"/>
                    <a:lumOff val="25000"/>
                  </a:schemeClr>
                </a:solidFill>
                <a:latin typeface="Verdana" charset="0"/>
                <a:ea typeface="Verdana" charset="0"/>
                <a:cs typeface="Verdana" charset="0"/>
              </a:rPr>
              <a:t>ca. 800.000 Unternehmer/-innen erreichen in den nächsten 8 Jahren das   </a:t>
            </a:r>
          </a:p>
          <a:p>
            <a:pPr marL="0" lvl="1" fontAlgn="auto">
              <a:lnSpc>
                <a:spcPct val="175000"/>
              </a:lnSpc>
              <a:spcBef>
                <a:spcPts val="0"/>
              </a:spcBef>
              <a:spcAft>
                <a:spcPts val="600"/>
              </a:spcAft>
              <a:buClr>
                <a:schemeClr val="bg1">
                  <a:lumMod val="50000"/>
                </a:schemeClr>
              </a:buClr>
              <a:buNone/>
              <a:defRPr/>
            </a:pPr>
            <a:r>
              <a:rPr lang="de-DE" sz="1400" dirty="0">
                <a:solidFill>
                  <a:schemeClr val="tx1">
                    <a:lumMod val="75000"/>
                    <a:lumOff val="25000"/>
                  </a:schemeClr>
                </a:solidFill>
                <a:latin typeface="Verdana" charset="0"/>
                <a:ea typeface="Verdana" charset="0"/>
                <a:cs typeface="Verdana" charset="0"/>
              </a:rPr>
              <a:t>     Ruhestandsalter.</a:t>
            </a:r>
          </a:p>
          <a:p>
            <a:pPr marL="0" lvl="1" fontAlgn="auto">
              <a:lnSpc>
                <a:spcPct val="175000"/>
              </a:lnSpc>
              <a:spcBef>
                <a:spcPts val="0"/>
              </a:spcBef>
              <a:spcAft>
                <a:spcPts val="600"/>
              </a:spcAft>
              <a:buClr>
                <a:schemeClr val="bg1">
                  <a:lumMod val="50000"/>
                </a:schemeClr>
              </a:buClr>
              <a:buNone/>
              <a:defRPr/>
            </a:pPr>
            <a:endParaRPr lang="de-DE" sz="1400" dirty="0">
              <a:solidFill>
                <a:schemeClr val="tx1">
                  <a:lumMod val="75000"/>
                  <a:lumOff val="25000"/>
                </a:schemeClr>
              </a:solidFill>
              <a:latin typeface="Verdana" charset="0"/>
              <a:ea typeface="Verdana" charset="0"/>
              <a:cs typeface="Verdana" charset="0"/>
            </a:endParaRPr>
          </a:p>
        </p:txBody>
      </p:sp>
    </p:spTree>
    <p:extLst>
      <p:ext uri="{BB962C8B-B14F-4D97-AF65-F5344CB8AC3E}">
        <p14:creationId xmlns:p14="http://schemas.microsoft.com/office/powerpoint/2010/main" val="183685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dissolve">
                                      <p:cBhvr>
                                        <p:cTn id="7" dur="5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dissolv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dissolve">
                                      <p:cBhvr>
                                        <p:cTn id="17" dur="5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dissolv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dissolve">
                                      <p:cBhvr>
                                        <p:cTn id="27" dur="500"/>
                                        <p:tgtEl>
                                          <p:spTgt spid="9">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xEl>
                                              <p:pRg st="8" end="8"/>
                                            </p:txEl>
                                          </p:spTgt>
                                        </p:tgtEl>
                                        <p:attrNameLst>
                                          <p:attrName>style.visibility</p:attrName>
                                        </p:attrNameLst>
                                      </p:cBhvr>
                                      <p:to>
                                        <p:strVal val="visible"/>
                                      </p:to>
                                    </p:set>
                                    <p:animEffect transition="in" filter="dissolve">
                                      <p:cBhvr>
                                        <p:cTn id="32"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1. Allgemeine Grundlagen</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7ABAD97C-15E3-A94B-A320-550EBE8786D7}"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5</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0" lvl="1"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0" lvl="1"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Die 4 Thesen für eine erfolgreiche Unternehmensnachfolge</a:t>
            </a:r>
          </a:p>
          <a:p>
            <a:pPr marL="0" lvl="1" fontAlgn="auto">
              <a:lnSpc>
                <a:spcPct val="125000"/>
              </a:lnSpc>
              <a:spcBef>
                <a:spcPts val="0"/>
              </a:spcBef>
              <a:spcAft>
                <a:spcPts val="600"/>
              </a:spcAft>
              <a:buClr>
                <a:schemeClr val="bg1">
                  <a:lumMod val="50000"/>
                </a:schemeClr>
              </a:buClr>
              <a:buFont typeface="Arial"/>
              <a:buNone/>
              <a:defRPr/>
            </a:pPr>
            <a:endParaRPr lang="de-DE" sz="1400" dirty="0">
              <a:solidFill>
                <a:schemeClr val="tx1">
                  <a:lumMod val="75000"/>
                  <a:lumOff val="25000"/>
                </a:schemeClr>
              </a:solidFill>
              <a:latin typeface="Verdana" charset="0"/>
              <a:ea typeface="Verdana" charset="0"/>
              <a:cs typeface="Verdana" charset="0"/>
            </a:endParaRPr>
          </a:p>
          <a:p>
            <a:pPr marL="0" lvl="1" fontAlgn="auto">
              <a:lnSpc>
                <a:spcPct val="175000"/>
              </a:lnSpc>
              <a:spcBef>
                <a:spcPts val="0"/>
              </a:spcBef>
              <a:spcAft>
                <a:spcPts val="600"/>
              </a:spcAft>
              <a:buClr>
                <a:schemeClr val="bg1">
                  <a:lumMod val="50000"/>
                </a:schemeClr>
              </a:buClr>
              <a:buFont typeface="+mj-lt"/>
              <a:buAutoNum type="arabicPeriod"/>
              <a:defRPr/>
            </a:pPr>
            <a:r>
              <a:rPr lang="de-DE" sz="1400" dirty="0">
                <a:solidFill>
                  <a:schemeClr val="tx1">
                    <a:lumMod val="75000"/>
                    <a:lumOff val="25000"/>
                  </a:schemeClr>
                </a:solidFill>
                <a:latin typeface="Verdana" charset="0"/>
                <a:ea typeface="Verdana" charset="0"/>
                <a:cs typeface="Verdana" charset="0"/>
              </a:rPr>
              <a:t>die Zukunft des Unternehmens richtig gestalten</a:t>
            </a:r>
          </a:p>
          <a:p>
            <a:pPr marL="0" lvl="1" fontAlgn="auto">
              <a:lnSpc>
                <a:spcPct val="175000"/>
              </a:lnSpc>
              <a:spcBef>
                <a:spcPts val="0"/>
              </a:spcBef>
              <a:spcAft>
                <a:spcPts val="600"/>
              </a:spcAft>
              <a:buClr>
                <a:schemeClr val="bg1">
                  <a:lumMod val="50000"/>
                </a:schemeClr>
              </a:buClr>
              <a:buFont typeface="+mj-lt"/>
              <a:buAutoNum type="arabicPeriod"/>
              <a:defRPr/>
            </a:pPr>
            <a:r>
              <a:rPr lang="de-DE" sz="1400" dirty="0">
                <a:solidFill>
                  <a:schemeClr val="tx1">
                    <a:lumMod val="75000"/>
                    <a:lumOff val="25000"/>
                  </a:schemeClr>
                </a:solidFill>
                <a:latin typeface="Verdana" charset="0"/>
                <a:ea typeface="Verdana" charset="0"/>
                <a:cs typeface="Verdana" charset="0"/>
              </a:rPr>
              <a:t>die Zukunft des Abgebenden positiv entwickeln</a:t>
            </a:r>
          </a:p>
          <a:p>
            <a:pPr marL="0" lvl="1" fontAlgn="auto">
              <a:lnSpc>
                <a:spcPct val="175000"/>
              </a:lnSpc>
              <a:spcBef>
                <a:spcPts val="0"/>
              </a:spcBef>
              <a:spcAft>
                <a:spcPts val="600"/>
              </a:spcAft>
              <a:buClr>
                <a:schemeClr val="bg1">
                  <a:lumMod val="50000"/>
                </a:schemeClr>
              </a:buClr>
              <a:buFont typeface="+mj-lt"/>
              <a:buAutoNum type="arabicPeriod"/>
              <a:defRPr/>
            </a:pPr>
            <a:r>
              <a:rPr lang="de-DE" sz="1400" dirty="0">
                <a:solidFill>
                  <a:schemeClr val="tx1">
                    <a:lumMod val="75000"/>
                    <a:lumOff val="25000"/>
                  </a:schemeClr>
                </a:solidFill>
                <a:latin typeface="Verdana" charset="0"/>
                <a:ea typeface="Verdana" charset="0"/>
                <a:cs typeface="Verdana" charset="0"/>
              </a:rPr>
              <a:t>den Familienfrieden mit dem Unternehmer stiften</a:t>
            </a:r>
          </a:p>
          <a:p>
            <a:pPr marL="0" lvl="1" fontAlgn="auto">
              <a:lnSpc>
                <a:spcPct val="175000"/>
              </a:lnSpc>
              <a:spcBef>
                <a:spcPts val="0"/>
              </a:spcBef>
              <a:spcAft>
                <a:spcPts val="600"/>
              </a:spcAft>
              <a:buClr>
                <a:schemeClr val="bg1">
                  <a:lumMod val="50000"/>
                </a:schemeClr>
              </a:buClr>
              <a:buFont typeface="+mj-lt"/>
              <a:buAutoNum type="arabicPeriod"/>
              <a:defRPr/>
            </a:pPr>
            <a:r>
              <a:rPr lang="de-DE" sz="1400" dirty="0">
                <a:solidFill>
                  <a:schemeClr val="tx1">
                    <a:lumMod val="75000"/>
                    <a:lumOff val="25000"/>
                  </a:schemeClr>
                </a:solidFill>
                <a:latin typeface="Verdana" charset="0"/>
                <a:ea typeface="Verdana" charset="0"/>
                <a:cs typeface="Verdana" charset="0"/>
              </a:rPr>
              <a:t>dem Nachfolger eine Perspektive bieten</a:t>
            </a:r>
          </a:p>
          <a:p>
            <a:pPr lvl="1" fontAlgn="auto">
              <a:lnSpc>
                <a:spcPct val="125000"/>
              </a:lnSpc>
              <a:spcBef>
                <a:spcPts val="0"/>
              </a:spcBef>
              <a:spcAft>
                <a:spcPts val="600"/>
              </a:spcAft>
              <a:buClr>
                <a:schemeClr val="bg1">
                  <a:lumMod val="50000"/>
                </a:schemeClr>
              </a:buClr>
              <a:buFont typeface="+mj-lt"/>
              <a:buAutoNum type="arabicPeriod"/>
              <a:defRPr/>
            </a:pPr>
            <a:endParaRPr lang="de-DE" sz="1000" dirty="0">
              <a:solidFill>
                <a:schemeClr val="tx1">
                  <a:lumMod val="75000"/>
                  <a:lumOff val="25000"/>
                </a:schemeClr>
              </a:solidFill>
              <a:latin typeface="Verdana" charset="0"/>
              <a:ea typeface="Verdana" charset="0"/>
              <a:cs typeface="Verdana" charset="0"/>
            </a:endParaRPr>
          </a:p>
        </p:txBody>
      </p:sp>
    </p:spTree>
    <p:extLst>
      <p:ext uri="{BB962C8B-B14F-4D97-AF65-F5344CB8AC3E}">
        <p14:creationId xmlns:p14="http://schemas.microsoft.com/office/powerpoint/2010/main" val="183685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dissolv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dissolve">
                                      <p:cBhvr>
                                        <p:cTn id="12" dur="500"/>
                                        <p:tgtEl>
                                          <p:spTgt spid="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dissolve">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dissolve">
                                      <p:cBhvr>
                                        <p:cTn id="22"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1. Allgemeine Grundlagen</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C2E27951-17D5-0145-B64C-31EF930FDA6E}"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6</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Grundsätzliche Überlegungen zum Unternehmensnachfolgeprozess</a:t>
            </a:r>
          </a:p>
          <a:p>
            <a:pPr marL="0" lvl="1" fontAlgn="auto">
              <a:lnSpc>
                <a:spcPct val="125000"/>
              </a:lnSpc>
              <a:spcBef>
                <a:spcPts val="0"/>
              </a:spcBef>
              <a:spcAft>
                <a:spcPts val="600"/>
              </a:spcAft>
              <a:buClr>
                <a:schemeClr val="bg1">
                  <a:lumMod val="50000"/>
                </a:schemeClr>
              </a:buClr>
              <a:buFont typeface="Arial"/>
              <a:buNone/>
              <a:defRPr/>
            </a:pPr>
            <a:endParaRPr lang="de-DE" sz="500" dirty="0">
              <a:solidFill>
                <a:schemeClr val="tx1">
                  <a:lumMod val="75000"/>
                  <a:lumOff val="25000"/>
                </a:schemeClr>
              </a:solidFill>
              <a:latin typeface="Verdana" charset="0"/>
              <a:ea typeface="Verdana" charset="0"/>
              <a:cs typeface="Verdana" charset="0"/>
            </a:endParaRP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frühzeitige Vorbereitung</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Erarbeitung Nachfolgeplan</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Herstellung der Übergabefähigkeit</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Rechtsformwahl</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Einbeziehung persönlicher Familienverhältnisse</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Klärung güterrechtlicher Ansprüche</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Prüfung erbrechtlicher Ansprüche</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Steuerrechtliche Prüfung</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Aktualisierung Nachfolgekonzept</a:t>
            </a:r>
          </a:p>
          <a:p>
            <a:pPr marL="0" lvl="1" fontAlgn="auto">
              <a:lnSpc>
                <a:spcPct val="125000"/>
              </a:lnSpc>
              <a:spcBef>
                <a:spcPts val="0"/>
              </a:spcBef>
              <a:spcAft>
                <a:spcPts val="400"/>
              </a:spcAft>
              <a:buClr>
                <a:schemeClr val="bg1">
                  <a:lumMod val="50000"/>
                </a:schemeClr>
              </a:buClr>
              <a:buFont typeface="Arial" charset="0"/>
              <a:buChar char="•"/>
              <a:defRPr/>
            </a:pPr>
            <a:r>
              <a:rPr lang="de-DE" sz="1400" dirty="0">
                <a:solidFill>
                  <a:schemeClr val="tx1">
                    <a:lumMod val="75000"/>
                    <a:lumOff val="25000"/>
                  </a:schemeClr>
                </a:solidFill>
                <a:latin typeface="Verdana" charset="0"/>
                <a:ea typeface="Verdana" charset="0"/>
                <a:cs typeface="Verdana" charset="0"/>
              </a:rPr>
              <a:t>Interdisziplinäres Beratungsteam</a:t>
            </a:r>
          </a:p>
          <a:p>
            <a:pPr lvl="1" fontAlgn="auto">
              <a:lnSpc>
                <a:spcPct val="125000"/>
              </a:lnSpc>
              <a:spcBef>
                <a:spcPts val="0"/>
              </a:spcBef>
              <a:spcAft>
                <a:spcPts val="600"/>
              </a:spcAft>
              <a:buClr>
                <a:schemeClr val="bg1">
                  <a:lumMod val="50000"/>
                </a:schemeClr>
              </a:buClr>
              <a:buFont typeface="+mj-lt"/>
              <a:buAutoNum type="arabicPeriod"/>
              <a:defRPr/>
            </a:pPr>
            <a:endParaRPr lang="de-DE" sz="1000" dirty="0">
              <a:solidFill>
                <a:schemeClr val="tx1">
                  <a:lumMod val="75000"/>
                  <a:lumOff val="25000"/>
                </a:schemeClr>
              </a:solidFill>
              <a:latin typeface="Verdana" charset="0"/>
              <a:ea typeface="Verdana" charset="0"/>
              <a:cs typeface="Verdana" charset="0"/>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1. Der Nachfolgeprozess</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5D00C2D6-6720-4B42-A862-F2FF14156AE5}"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7</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pic>
        <p:nvPicPr>
          <p:cNvPr id="24582"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655638"/>
            <a:ext cx="6343650" cy="442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sp>
        <p:nvSpPr>
          <p:cNvPr id="14" name="Titel 1"/>
          <p:cNvSpPr txBox="1">
            <a:spLocks/>
          </p:cNvSpPr>
          <p:nvPr/>
        </p:nvSpPr>
        <p:spPr>
          <a:xfrm>
            <a:off x="0" y="73025"/>
            <a:ext cx="6994525" cy="323850"/>
          </a:xfrm>
          <a:prstGeom prst="rect">
            <a:avLst/>
          </a:prstGeom>
          <a:solidFill>
            <a:schemeClr val="tx1">
              <a:lumMod val="75000"/>
              <a:lumOff val="25000"/>
            </a:schemeClr>
          </a:solidFill>
        </p:spPr>
        <p:txBody>
          <a:bodyPr lIns="288000"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de-DE" sz="1500" spc="120" dirty="0">
                <a:solidFill>
                  <a:schemeClr val="bg1"/>
                </a:solidFill>
                <a:latin typeface="Verdana" charset="0"/>
                <a:ea typeface="Verdana" charset="0"/>
                <a:cs typeface="Verdana" charset="0"/>
              </a:rPr>
              <a:t>1. Der Nachfolgeprozess</a:t>
            </a:r>
          </a:p>
        </p:txBody>
      </p:sp>
      <p:sp>
        <p:nvSpPr>
          <p:cNvPr id="8" name="Textfeld 10"/>
          <p:cNvSpPr txBox="1">
            <a:spLocks noChangeArrowheads="1"/>
          </p:cNvSpPr>
          <p:nvPr/>
        </p:nvSpPr>
        <p:spPr bwMode="auto">
          <a:xfrm>
            <a:off x="8343900" y="4884738"/>
            <a:ext cx="725488" cy="2159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fontAlgn="auto" hangingPunct="1">
              <a:spcBef>
                <a:spcPts val="0"/>
              </a:spcBef>
              <a:spcAft>
                <a:spcPts val="0"/>
              </a:spcAft>
              <a:defRPr/>
            </a:pPr>
            <a:r>
              <a:rPr lang="de-DE" sz="800" dirty="0">
                <a:solidFill>
                  <a:schemeClr val="bg1">
                    <a:lumMod val="65000"/>
                  </a:schemeClr>
                </a:solidFill>
                <a:latin typeface="Verdana" charset="0"/>
                <a:ea typeface="Verdana" charset="0"/>
                <a:cs typeface="Verdana" charset="0"/>
              </a:rPr>
              <a:t>Seite </a:t>
            </a:r>
            <a:fld id="{73771A56-3C31-DD46-978E-A86BA2D6109C}" type="slidenum">
              <a:rPr lang="de-DE" sz="800">
                <a:solidFill>
                  <a:schemeClr val="bg1">
                    <a:lumMod val="65000"/>
                  </a:schemeClr>
                </a:solidFill>
                <a:latin typeface="Verdana" charset="0"/>
                <a:ea typeface="Verdana" charset="0"/>
                <a:cs typeface="Verdana" charset="0"/>
              </a:rPr>
              <a:pPr algn="ctr" eaLnBrk="1" fontAlgn="auto" hangingPunct="1">
                <a:spcBef>
                  <a:spcPts val="0"/>
                </a:spcBef>
                <a:spcAft>
                  <a:spcPts val="0"/>
                </a:spcAft>
                <a:defRPr/>
              </a:pPr>
              <a:t>8</a:t>
            </a:fld>
            <a:endParaRPr lang="de-DE" sz="800" dirty="0">
              <a:solidFill>
                <a:schemeClr val="bg1">
                  <a:lumMod val="65000"/>
                </a:schemeClr>
              </a:solidFill>
              <a:latin typeface="Verdana" charset="0"/>
              <a:ea typeface="Verdana" charset="0"/>
              <a:cs typeface="Verdana" charset="0"/>
            </a:endParaRPr>
          </a:p>
        </p:txBody>
      </p:sp>
      <p:sp>
        <p:nvSpPr>
          <p:cNvPr id="12" name="Textfeld 11"/>
          <p:cNvSpPr txBox="1"/>
          <p:nvPr/>
        </p:nvSpPr>
        <p:spPr>
          <a:xfrm rot="5400000">
            <a:off x="7167226" y="-1417903"/>
            <a:ext cx="400110" cy="3553445"/>
          </a:xfrm>
          <a:prstGeom prst="rect">
            <a:avLst/>
          </a:prstGeom>
          <a:solidFill>
            <a:srgbClr val="EC6305"/>
          </a:solidFill>
        </p:spPr>
        <p:txBody>
          <a:bodyPr vert="vert270" anchor="ctr">
            <a:spAutoFit/>
          </a:bodyPr>
          <a:lstStyle/>
          <a:p>
            <a:pPr eaLnBrk="1" fontAlgn="auto" hangingPunct="1">
              <a:spcBef>
                <a:spcPts val="0"/>
              </a:spcBef>
              <a:spcAft>
                <a:spcPts val="0"/>
              </a:spcAft>
              <a:defRPr/>
            </a:pPr>
            <a:r>
              <a:rPr lang="de-DE" sz="1400" spc="150" dirty="0">
                <a:solidFill>
                  <a:srgbClr val="F2F2F2"/>
                </a:solidFill>
                <a:latin typeface="Verdana" charset="0"/>
                <a:ea typeface="Verdana" charset="0"/>
                <a:cs typeface="Verdana" charset="0"/>
              </a:rPr>
              <a:t>  Unternehmensnachfolge</a:t>
            </a:r>
          </a:p>
        </p:txBody>
      </p:sp>
      <p:sp>
        <p:nvSpPr>
          <p:cNvPr id="9" name="Inhaltsplatzhalter 2"/>
          <p:cNvSpPr txBox="1">
            <a:spLocks/>
          </p:cNvSpPr>
          <p:nvPr/>
        </p:nvSpPr>
        <p:spPr>
          <a:xfrm>
            <a:off x="936625" y="722313"/>
            <a:ext cx="7740650" cy="41163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25000"/>
              </a:lnSpc>
              <a:spcBef>
                <a:spcPts val="0"/>
              </a:spcBef>
              <a:spcAft>
                <a:spcPts val="600"/>
              </a:spcAft>
              <a:buClr>
                <a:schemeClr val="bg1">
                  <a:lumMod val="50000"/>
                </a:schemeClr>
              </a:buClr>
              <a:buFont typeface="Arial"/>
              <a:buNone/>
              <a:defRPr/>
            </a:pPr>
            <a:r>
              <a:rPr lang="de-DE" sz="1600" dirty="0">
                <a:solidFill>
                  <a:schemeClr val="tx1">
                    <a:lumMod val="75000"/>
                    <a:lumOff val="25000"/>
                  </a:schemeClr>
                </a:solidFill>
                <a:latin typeface="Verdana" charset="0"/>
                <a:ea typeface="Verdana" charset="0"/>
                <a:cs typeface="Verdana" charset="0"/>
              </a:rPr>
              <a:t>Baustein 1 – Ganzheitlichkeit im Nachfolgeprozess</a:t>
            </a:r>
          </a:p>
          <a:p>
            <a:pPr marL="0" indent="0" fontAlgn="auto">
              <a:lnSpc>
                <a:spcPct val="125000"/>
              </a:lnSpc>
              <a:spcBef>
                <a:spcPts val="0"/>
              </a:spcBef>
              <a:spcAft>
                <a:spcPts val="600"/>
              </a:spcAft>
              <a:buClr>
                <a:schemeClr val="bg1">
                  <a:lumMod val="50000"/>
                </a:schemeClr>
              </a:buClr>
              <a:buFont typeface="Arial"/>
              <a:buNone/>
              <a:defRPr/>
            </a:pPr>
            <a:endParaRPr lang="de-DE" sz="1000" dirty="0">
              <a:solidFill>
                <a:schemeClr val="tx1">
                  <a:lumMod val="75000"/>
                  <a:lumOff val="25000"/>
                </a:schemeClr>
              </a:solidFill>
              <a:latin typeface="Verdana" charset="0"/>
              <a:ea typeface="Verdana" charset="0"/>
              <a:cs typeface="Verdana" charset="0"/>
            </a:endParaRPr>
          </a:p>
          <a:p>
            <a:pPr fontAlgn="auto">
              <a:lnSpc>
                <a:spcPct val="125000"/>
              </a:lnSpc>
              <a:spcBef>
                <a:spcPts val="0"/>
              </a:spcBef>
              <a:spcAft>
                <a:spcPts val="0"/>
              </a:spcAft>
              <a:buClr>
                <a:schemeClr val="bg1">
                  <a:lumMod val="50000"/>
                </a:schemeClr>
              </a:buClr>
              <a:defRPr/>
            </a:pPr>
            <a:r>
              <a:rPr lang="de-DE" sz="1400" dirty="0">
                <a:solidFill>
                  <a:schemeClr val="tx1">
                    <a:lumMod val="75000"/>
                    <a:lumOff val="25000"/>
                  </a:schemeClr>
                </a:solidFill>
                <a:latin typeface="Verdana" charset="0"/>
                <a:ea typeface="Verdana" charset="0"/>
                <a:cs typeface="Verdana" charset="0"/>
              </a:rPr>
              <a:t>Grundsätze </a:t>
            </a:r>
          </a:p>
          <a:p>
            <a:pPr lvl="1" fontAlgn="auto">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Frühzeitige Vorbereitung</a:t>
            </a:r>
          </a:p>
          <a:p>
            <a:pPr lvl="1" fontAlgn="auto">
              <a:lnSpc>
                <a:spcPct val="110000"/>
              </a:lnSpc>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Erarbeitung Nachfolgeplan</a:t>
            </a:r>
          </a:p>
          <a:p>
            <a:pPr lvl="1"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lvl="1"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fontAlgn="auto">
              <a:lnSpc>
                <a:spcPct val="125000"/>
              </a:lnSpc>
              <a:spcBef>
                <a:spcPts val="0"/>
              </a:spcBef>
              <a:spcAft>
                <a:spcPts val="0"/>
              </a:spcAft>
              <a:buClr>
                <a:schemeClr val="bg1">
                  <a:lumMod val="50000"/>
                </a:schemeClr>
              </a:buClr>
              <a:defRPr/>
            </a:pPr>
            <a:r>
              <a:rPr lang="de-DE" sz="1400" dirty="0">
                <a:solidFill>
                  <a:schemeClr val="tx1">
                    <a:lumMod val="75000"/>
                    <a:lumOff val="25000"/>
                  </a:schemeClr>
                </a:solidFill>
                <a:latin typeface="Verdana" charset="0"/>
                <a:ea typeface="Verdana" charset="0"/>
                <a:cs typeface="Verdana" charset="0"/>
              </a:rPr>
              <a:t>Methoden</a:t>
            </a:r>
          </a:p>
          <a:p>
            <a:pPr lvl="1" fontAlgn="auto">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Übergabe an Familienangehörige 3-10 Jahre</a:t>
            </a:r>
          </a:p>
          <a:p>
            <a:pPr lvl="1" fontAlgn="auto">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Unternehmensverkauf an MA (MBO) 6-60 Monate</a:t>
            </a:r>
          </a:p>
          <a:p>
            <a:pPr lvl="1" fontAlgn="auto">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Unternehmensverkauf an Investor 3-24 Monate</a:t>
            </a:r>
          </a:p>
          <a:p>
            <a:pPr lvl="1" fontAlgn="auto">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Verkauf an Brancheninsider (MBI) 6-18 Monate</a:t>
            </a:r>
          </a:p>
          <a:p>
            <a:pPr lvl="1"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lvl="1" fontAlgn="auto">
              <a:spcBef>
                <a:spcPts val="0"/>
              </a:spcBef>
              <a:spcAft>
                <a:spcPts val="0"/>
              </a:spcAft>
              <a:buClr>
                <a:schemeClr val="bg1">
                  <a:lumMod val="50000"/>
                </a:schemeClr>
              </a:buClr>
              <a:defRPr/>
            </a:pPr>
            <a:endParaRPr lang="de-DE" sz="1200" dirty="0">
              <a:solidFill>
                <a:schemeClr val="tx1">
                  <a:lumMod val="75000"/>
                  <a:lumOff val="25000"/>
                </a:schemeClr>
              </a:solidFill>
              <a:latin typeface="Verdana" charset="0"/>
              <a:ea typeface="Verdana" charset="0"/>
              <a:cs typeface="Verdana" charset="0"/>
            </a:endParaRPr>
          </a:p>
          <a:p>
            <a:pPr fontAlgn="auto">
              <a:spcBef>
                <a:spcPts val="0"/>
              </a:spcBef>
              <a:spcAft>
                <a:spcPts val="0"/>
              </a:spcAft>
              <a:buClr>
                <a:schemeClr val="bg1">
                  <a:lumMod val="50000"/>
                </a:schemeClr>
              </a:buClr>
              <a:defRPr/>
            </a:pPr>
            <a:r>
              <a:rPr lang="de-DE" sz="1400" dirty="0">
                <a:solidFill>
                  <a:schemeClr val="tx1">
                    <a:lumMod val="75000"/>
                    <a:lumOff val="25000"/>
                  </a:schemeClr>
                </a:solidFill>
                <a:latin typeface="Verdana" charset="0"/>
                <a:ea typeface="Verdana" charset="0"/>
                <a:cs typeface="Verdana" charset="0"/>
              </a:rPr>
              <a:t>Chronologische Abfolge </a:t>
            </a:r>
            <a:endParaRPr lang="de-DE" sz="1000" i="1" dirty="0">
              <a:solidFill>
                <a:srgbClr val="FF8000"/>
              </a:solidFill>
              <a:latin typeface="Verdana" charset="0"/>
              <a:ea typeface="Verdana" charset="0"/>
              <a:cs typeface="Verdana" charset="0"/>
            </a:endParaRPr>
          </a:p>
          <a:p>
            <a:pPr lvl="1" fontAlgn="auto">
              <a:lnSpc>
                <a:spcPct val="125000"/>
              </a:lnSpc>
              <a:spcBef>
                <a:spcPts val="0"/>
              </a:spcBef>
              <a:spcAft>
                <a:spcPts val="0"/>
              </a:spcAft>
              <a:buClr>
                <a:schemeClr val="bg1">
                  <a:lumMod val="50000"/>
                </a:schemeClr>
              </a:buClr>
              <a:defRPr/>
            </a:pPr>
            <a:r>
              <a:rPr lang="de-DE" sz="1200" dirty="0">
                <a:solidFill>
                  <a:schemeClr val="tx1">
                    <a:lumMod val="75000"/>
                    <a:lumOff val="25000"/>
                  </a:schemeClr>
                </a:solidFill>
                <a:latin typeface="Verdana" charset="0"/>
                <a:ea typeface="Verdana" charset="0"/>
                <a:cs typeface="Verdana" charset="0"/>
              </a:rPr>
              <a:t>Ist-Aufnahme </a:t>
            </a:r>
            <a:r>
              <a:rPr lang="de-DE" sz="1200" dirty="0">
                <a:solidFill>
                  <a:schemeClr val="tx1">
                    <a:lumMod val="75000"/>
                    <a:lumOff val="25000"/>
                  </a:schemeClr>
                </a:solidFill>
                <a:latin typeface="Verdana" charset="0"/>
                <a:ea typeface="Verdana" charset="0"/>
                <a:cs typeface="Verdana" charset="0"/>
                <a:sym typeface="Wingdings"/>
              </a:rPr>
              <a:t> </a:t>
            </a:r>
            <a:r>
              <a:rPr lang="de-DE" sz="1200" dirty="0">
                <a:solidFill>
                  <a:schemeClr val="tx1">
                    <a:lumMod val="75000"/>
                    <a:lumOff val="25000"/>
                  </a:schemeClr>
                </a:solidFill>
                <a:latin typeface="Verdana" charset="0"/>
                <a:ea typeface="Verdana" charset="0"/>
                <a:cs typeface="Verdana" charset="0"/>
              </a:rPr>
              <a:t>Umsetzung</a:t>
            </a:r>
          </a:p>
          <a:p>
            <a:pPr lvl="1" fontAlgn="auto">
              <a:lnSpc>
                <a:spcPct val="125000"/>
              </a:lnSpc>
              <a:spcBef>
                <a:spcPts val="0"/>
              </a:spcBef>
              <a:spcAft>
                <a:spcPts val="0"/>
              </a:spcAft>
              <a:buClr>
                <a:schemeClr val="bg1">
                  <a:lumMod val="50000"/>
                </a:schemeClr>
              </a:buClr>
              <a:buFont typeface="+mj-lt"/>
              <a:buAutoNum type="arabicPeriod"/>
              <a:defRPr/>
            </a:pPr>
            <a:endParaRPr lang="de-DE" sz="1000" dirty="0">
              <a:solidFill>
                <a:schemeClr val="tx1">
                  <a:lumMod val="75000"/>
                  <a:lumOff val="25000"/>
                </a:schemeClr>
              </a:solidFill>
              <a:latin typeface="Verdana" charset="0"/>
              <a:ea typeface="Verdana" charset="0"/>
              <a:cs typeface="Verdana" charset="0"/>
            </a:endParaRP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452" y="782665"/>
            <a:ext cx="1080575" cy="103658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animEffect transition="in" filter="dissolve">
                                      <p:cBhvr>
                                        <p:cTn id="7" dur="500"/>
                                        <p:tgtEl>
                                          <p:spTgt spid="9">
                                            <p:txEl>
                                              <p:pRg st="7" end="7"/>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9">
                                            <p:txEl>
                                              <p:pRg st="8" end="8"/>
                                            </p:txEl>
                                          </p:spTgt>
                                        </p:tgtEl>
                                        <p:attrNameLst>
                                          <p:attrName>style.visibility</p:attrName>
                                        </p:attrNameLst>
                                      </p:cBhvr>
                                      <p:to>
                                        <p:strVal val="visible"/>
                                      </p:to>
                                    </p:set>
                                    <p:animEffect transition="in" filter="dissolve">
                                      <p:cBhvr>
                                        <p:cTn id="10" dur="500"/>
                                        <p:tgtEl>
                                          <p:spTgt spid="9">
                                            <p:txEl>
                                              <p:pRg st="8" end="8"/>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
                                            <p:txEl>
                                              <p:pRg st="9" end="9"/>
                                            </p:txEl>
                                          </p:spTgt>
                                        </p:tgtEl>
                                        <p:attrNameLst>
                                          <p:attrName>style.visibility</p:attrName>
                                        </p:attrNameLst>
                                      </p:cBhvr>
                                      <p:to>
                                        <p:strVal val="visible"/>
                                      </p:to>
                                    </p:set>
                                    <p:animEffect transition="in" filter="dissolve">
                                      <p:cBhvr>
                                        <p:cTn id="13" dur="500"/>
                                        <p:tgtEl>
                                          <p:spTgt spid="9">
                                            <p:txEl>
                                              <p:pRg st="9" end="9"/>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9">
                                            <p:txEl>
                                              <p:pRg st="10" end="10"/>
                                            </p:txEl>
                                          </p:spTgt>
                                        </p:tgtEl>
                                        <p:attrNameLst>
                                          <p:attrName>style.visibility</p:attrName>
                                        </p:attrNameLst>
                                      </p:cBhvr>
                                      <p:to>
                                        <p:strVal val="visible"/>
                                      </p:to>
                                    </p:set>
                                    <p:animEffect transition="in" filter="dissolve">
                                      <p:cBhvr>
                                        <p:cTn id="16" dur="500"/>
                                        <p:tgtEl>
                                          <p:spTgt spid="9">
                                            <p:txEl>
                                              <p:pRg st="10" end="1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animEffect transition="in" filter="dissolve">
                                      <p:cBhvr>
                                        <p:cTn id="19" dur="500"/>
                                        <p:tgtEl>
                                          <p:spTgt spid="9">
                                            <p:txEl>
                                              <p:pRg st="11" end="1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14" end="14"/>
                                            </p:txEl>
                                          </p:spTgt>
                                        </p:tgtEl>
                                        <p:attrNameLst>
                                          <p:attrName>style.visibility</p:attrName>
                                        </p:attrNameLst>
                                      </p:cBhvr>
                                      <p:to>
                                        <p:strVal val="visible"/>
                                      </p:to>
                                    </p:set>
                                    <p:animEffect transition="in" filter="fade">
                                      <p:cBhvr>
                                        <p:cTn id="24" dur="500"/>
                                        <p:tgtEl>
                                          <p:spTgt spid="9">
                                            <p:txEl>
                                              <p:pRg st="14" end="1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15" end="15"/>
                                            </p:txEl>
                                          </p:spTgt>
                                        </p:tgtEl>
                                        <p:attrNameLst>
                                          <p:attrName>style.visibility</p:attrName>
                                        </p:attrNameLst>
                                      </p:cBhvr>
                                      <p:to>
                                        <p:strVal val="visible"/>
                                      </p:to>
                                    </p:set>
                                    <p:animEffect transition="in" filter="fade">
                                      <p:cBhvr>
                                        <p:cTn id="27" dur="5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42F4B-D55A-754E-95B2-8B82C3519841}"/>
              </a:ext>
            </a:extLst>
          </p:cNvPr>
          <p:cNvSpPr>
            <a:spLocks noGrp="1"/>
          </p:cNvSpPr>
          <p:nvPr>
            <p:ph type="ctrTitle"/>
          </p:nvPr>
        </p:nvSpPr>
        <p:spPr>
          <a:xfrm>
            <a:off x="1142999" y="2291645"/>
            <a:ext cx="6858000" cy="1529223"/>
          </a:xfrm>
          <a:noFill/>
        </p:spPr>
        <p:txBody>
          <a:bodyPr>
            <a:normAutofit fontScale="90000"/>
          </a:bodyPr>
          <a:lstStyle/>
          <a:p>
            <a:br>
              <a:rPr lang="de-DE" dirty="0"/>
            </a:br>
            <a:r>
              <a:rPr lang="de-DE" sz="3300" dirty="0">
                <a:solidFill>
                  <a:srgbClr val="1F5360"/>
                </a:solidFill>
              </a:rPr>
              <a:t>Der Faktor Mensch im Nachfolgeprozess</a:t>
            </a:r>
            <a:br>
              <a:rPr lang="de-DE" dirty="0"/>
            </a:br>
            <a:endParaRPr lang="de-DE" dirty="0"/>
          </a:p>
        </p:txBody>
      </p:sp>
      <p:sp>
        <p:nvSpPr>
          <p:cNvPr id="3" name="Untertitel 2">
            <a:extLst>
              <a:ext uri="{FF2B5EF4-FFF2-40B4-BE49-F238E27FC236}">
                <a16:creationId xmlns:a16="http://schemas.microsoft.com/office/drawing/2014/main" id="{EFBE12FE-5549-6B46-9142-30018B43E4AE}"/>
              </a:ext>
            </a:extLst>
          </p:cNvPr>
          <p:cNvSpPr>
            <a:spLocks noGrp="1"/>
          </p:cNvSpPr>
          <p:nvPr>
            <p:ph type="subTitle" idx="1"/>
          </p:nvPr>
        </p:nvSpPr>
        <p:spPr>
          <a:xfrm>
            <a:off x="1143001" y="3426671"/>
            <a:ext cx="7045778" cy="1397634"/>
          </a:xfrm>
          <a:noFill/>
          <a:ln>
            <a:solidFill>
              <a:srgbClr val="1F5360"/>
            </a:solidFill>
          </a:ln>
        </p:spPr>
        <p:txBody>
          <a:bodyPr>
            <a:normAutofit fontScale="70000" lnSpcReduction="20000"/>
          </a:bodyPr>
          <a:lstStyle/>
          <a:p>
            <a:r>
              <a:rPr lang="de-DE" sz="2700" dirty="0">
                <a:solidFill>
                  <a:srgbClr val="1F5360"/>
                </a:solidFill>
              </a:rPr>
              <a:t>Rollen, Dynamiken, Emotionen</a:t>
            </a:r>
            <a:endParaRPr lang="de-DE" dirty="0">
              <a:solidFill>
                <a:srgbClr val="1F5360"/>
              </a:solidFill>
            </a:endParaRPr>
          </a:p>
          <a:p>
            <a:endParaRPr lang="de-DE" dirty="0">
              <a:solidFill>
                <a:srgbClr val="1F5360"/>
              </a:solidFill>
            </a:endParaRPr>
          </a:p>
          <a:p>
            <a:r>
              <a:rPr lang="de-DE" dirty="0">
                <a:solidFill>
                  <a:srgbClr val="1F5360"/>
                </a:solidFill>
              </a:rPr>
              <a:t>Julia Thordsen, Personalmanagement und Konfliktberatung </a:t>
            </a:r>
          </a:p>
          <a:p>
            <a:endParaRPr lang="de-DE" sz="1500" dirty="0">
              <a:solidFill>
                <a:srgbClr val="1F5360"/>
              </a:solidFill>
            </a:endParaRPr>
          </a:p>
          <a:p>
            <a:r>
              <a:rPr lang="de-DE" sz="1500" dirty="0">
                <a:solidFill>
                  <a:srgbClr val="1F5360"/>
                </a:solidFill>
              </a:rPr>
              <a:t>Internat. </a:t>
            </a:r>
            <a:r>
              <a:rPr lang="de-DE" sz="1500" dirty="0" err="1">
                <a:solidFill>
                  <a:srgbClr val="1F5360"/>
                </a:solidFill>
              </a:rPr>
              <a:t>zert</a:t>
            </a:r>
            <a:r>
              <a:rPr lang="de-DE" sz="1500" dirty="0">
                <a:solidFill>
                  <a:srgbClr val="1F5360"/>
                </a:solidFill>
              </a:rPr>
              <a:t>. Mediatorin und </a:t>
            </a:r>
            <a:r>
              <a:rPr lang="de-DE" sz="1500" dirty="0" err="1">
                <a:solidFill>
                  <a:srgbClr val="1F5360"/>
                </a:solidFill>
              </a:rPr>
              <a:t>MediationsSupervisorin</a:t>
            </a:r>
            <a:r>
              <a:rPr lang="de-DE" sz="1500" dirty="0">
                <a:solidFill>
                  <a:srgbClr val="1F5360"/>
                </a:solidFill>
              </a:rPr>
              <a:t> (D-A-C-H)</a:t>
            </a:r>
          </a:p>
        </p:txBody>
      </p:sp>
      <p:pic>
        <p:nvPicPr>
          <p:cNvPr id="11266" name="Picture 2" descr="photo of gray wooden bridge">
            <a:extLst>
              <a:ext uri="{FF2B5EF4-FFF2-40B4-BE49-F238E27FC236}">
                <a16:creationId xmlns:a16="http://schemas.microsoft.com/office/drawing/2014/main" id="{B1D8EA50-E94E-6D4C-B0C3-8D6638CB1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571" y="319195"/>
            <a:ext cx="3178855" cy="2384142"/>
          </a:xfrm>
          <a:prstGeom prst="rect">
            <a:avLst/>
          </a:prstGeom>
          <a:noFill/>
          <a:ln>
            <a:solidFill>
              <a:srgbClr val="1F5360"/>
            </a:solidFill>
          </a:ln>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294B7FCB-586F-C53C-9BB3-D046CEABDFA1}"/>
              </a:ext>
            </a:extLst>
          </p:cNvPr>
          <p:cNvPicPr>
            <a:picLocks noChangeAspect="1"/>
          </p:cNvPicPr>
          <p:nvPr/>
        </p:nvPicPr>
        <p:blipFill>
          <a:blip r:embed="rId4"/>
          <a:stretch>
            <a:fillRect/>
          </a:stretch>
        </p:blipFill>
        <p:spPr>
          <a:xfrm>
            <a:off x="7764236" y="319197"/>
            <a:ext cx="1003436" cy="1003436"/>
          </a:xfrm>
          <a:prstGeom prst="rect">
            <a:avLst/>
          </a:prstGeom>
        </p:spPr>
      </p:pic>
    </p:spTree>
    <p:extLst>
      <p:ext uri="{BB962C8B-B14F-4D97-AF65-F5344CB8AC3E}">
        <p14:creationId xmlns:p14="http://schemas.microsoft.com/office/powerpoint/2010/main" val="3017879927"/>
      </p:ext>
    </p:extLst>
  </p:cSld>
  <p:clrMapOvr>
    <a:masterClrMapping/>
  </p:clrMapOvr>
</p:sld>
</file>

<file path=ppt/theme/theme1.xml><?xml version="1.0" encoding="utf-8"?>
<a:theme xmlns:a="http://schemas.openxmlformats.org/drawingml/2006/main" name="Präsentation TANDEM Vorlage 2015_03_2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ANDEM Präsentation BLANKO 1" id="{14373BC8-7CBC-FE4F-8871-8D3C29330105}" vid="{7EFB8776-6E51-874B-A044-8737BFF9F0C9}"/>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1914</Words>
  <Application>Microsoft Office PowerPoint</Application>
  <PresentationFormat>Bildschirmpräsentation (16:9)</PresentationFormat>
  <Paragraphs>397</Paragraphs>
  <Slides>20</Slides>
  <Notes>20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Arial</vt:lpstr>
      <vt:lpstr>Calibri</vt:lpstr>
      <vt:lpstr>Courier New</vt:lpstr>
      <vt:lpstr>Open Sans</vt:lpstr>
      <vt:lpstr>Segoe Script</vt:lpstr>
      <vt:lpstr>Verdana</vt:lpstr>
      <vt:lpstr>Wingdings</vt:lpstr>
      <vt:lpstr>Präsentation TANDEM Vorlage 2015_03_27</vt:lpstr>
      <vt:lpstr> Unte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Der Faktor Mensch im Nachfolgeprozess </vt:lpstr>
      <vt:lpstr>Konflikte in der Gesellschafterfamilie</vt:lpstr>
      <vt:lpstr>Warum benötigt es Mediationskompetenz  in der Nachfolge?</vt:lpstr>
      <vt:lpstr>Quelle der Konflikte</vt:lpstr>
      <vt:lpstr>Professionelle Begleitung im Nachfolgeprozess </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exxperteam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Betriebliche Personalarbeit  Block 1 | XX.XX.2015</dc:title>
  <dc:creator>Roman Baumgartner</dc:creator>
  <cp:lastModifiedBy>Fanny Doll</cp:lastModifiedBy>
  <cp:revision>331</cp:revision>
  <cp:lastPrinted>2020-01-14T13:25:20Z</cp:lastPrinted>
  <dcterms:created xsi:type="dcterms:W3CDTF">2015-03-26T20:23:01Z</dcterms:created>
  <dcterms:modified xsi:type="dcterms:W3CDTF">2022-05-24T06:32:05Z</dcterms:modified>
</cp:coreProperties>
</file>